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4"/>
    <p:sldMasterId id="2147483663" r:id="rId5"/>
    <p:sldMasterId id="2147483675" r:id="rId6"/>
    <p:sldMasterId id="2147483687" r:id="rId7"/>
    <p:sldMasterId id="2147483699" r:id="rId8"/>
    <p:sldMasterId id="2147483711" r:id="rId9"/>
    <p:sldMasterId id="2147483723" r:id="rId10"/>
  </p:sldMasterIdLst>
  <p:notesMasterIdLst>
    <p:notesMasterId r:id="rId30"/>
  </p:notesMasterIdLst>
  <p:handoutMasterIdLst>
    <p:handoutMasterId r:id="rId31"/>
  </p:handoutMasterIdLst>
  <p:sldIdLst>
    <p:sldId id="372" r:id="rId11"/>
    <p:sldId id="460" r:id="rId12"/>
    <p:sldId id="470" r:id="rId13"/>
    <p:sldId id="455" r:id="rId14"/>
    <p:sldId id="457" r:id="rId15"/>
    <p:sldId id="463" r:id="rId16"/>
    <p:sldId id="465" r:id="rId17"/>
    <p:sldId id="482" r:id="rId18"/>
    <p:sldId id="471" r:id="rId19"/>
    <p:sldId id="478" r:id="rId20"/>
    <p:sldId id="472" r:id="rId21"/>
    <p:sldId id="480" r:id="rId22"/>
    <p:sldId id="466" r:id="rId23"/>
    <p:sldId id="473" r:id="rId24"/>
    <p:sldId id="453" r:id="rId25"/>
    <p:sldId id="407" r:id="rId26"/>
    <p:sldId id="475" r:id="rId27"/>
    <p:sldId id="476" r:id="rId28"/>
    <p:sldId id="311" r:id="rId29"/>
  </p:sldIdLst>
  <p:sldSz cx="9144000" cy="6858000" type="screen4x3"/>
  <p:notesSz cx="6811963" cy="9942513"/>
  <p:custDataLst>
    <p:tags r:id="rId32"/>
  </p:custDataLst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rgbClr val="003333"/>
        </a:solidFill>
        <a:latin typeface="Century Gothic" pitchFamily="34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3BA34E6-5ADF-4EE4-B643-E3A6F4B81122}">
          <p14:sldIdLst>
            <p14:sldId id="372"/>
            <p14:sldId id="460"/>
            <p14:sldId id="470"/>
            <p14:sldId id="455"/>
            <p14:sldId id="457"/>
            <p14:sldId id="463"/>
            <p14:sldId id="465"/>
            <p14:sldId id="482"/>
            <p14:sldId id="471"/>
            <p14:sldId id="478"/>
            <p14:sldId id="472"/>
            <p14:sldId id="480"/>
            <p14:sldId id="466"/>
            <p14:sldId id="473"/>
            <p14:sldId id="453"/>
            <p14:sldId id="407"/>
          </p14:sldIdLst>
        </p14:section>
        <p14:section name="Appendix" id="{A6878B85-96B3-4EEF-9DD1-D5E675EF02A4}">
          <p14:sldIdLst>
            <p14:sldId id="475"/>
            <p14:sldId id="476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5534" userDrawn="1">
          <p15:clr>
            <a:srgbClr val="A4A3A4"/>
          </p15:clr>
        </p15:guide>
        <p15:guide id="4" pos="249" userDrawn="1">
          <p15:clr>
            <a:srgbClr val="A4A3A4"/>
          </p15:clr>
        </p15:guide>
        <p15:guide id="5" orient="horz" pos="482" userDrawn="1">
          <p15:clr>
            <a:srgbClr val="A4A3A4"/>
          </p15:clr>
        </p15:guide>
        <p15:guide id="6" orient="horz" pos="75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ge Figueroa Arriagada" initials="JFA" lastIdx="0" clrIdx="0">
    <p:extLst>
      <p:ext uri="{19B8F6BF-5375-455C-9EA6-DF929625EA0E}">
        <p15:presenceInfo xmlns:p15="http://schemas.microsoft.com/office/powerpoint/2012/main" userId="Jorge Figueroa Arriagada" providerId="None"/>
      </p:ext>
    </p:extLst>
  </p:cmAuthor>
  <p:cmAuthor id="2" name="Sylvie DEBAY" initials="u" lastIdx="0" clrIdx="1">
    <p:extLst>
      <p:ext uri="{19B8F6BF-5375-455C-9EA6-DF929625EA0E}">
        <p15:presenceInfo xmlns:p15="http://schemas.microsoft.com/office/powerpoint/2012/main" userId="Sylvie DEBAY" providerId="None"/>
      </p:ext>
    </p:extLst>
  </p:cmAuthor>
  <p:cmAuthor id="3" name="Catherine Everaerts" initials="CE" lastIdx="3" clrIdx="2">
    <p:extLst>
      <p:ext uri="{19B8F6BF-5375-455C-9EA6-DF929625EA0E}">
        <p15:presenceInfo xmlns:p15="http://schemas.microsoft.com/office/powerpoint/2012/main" userId="Catherine Everaert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FA"/>
    <a:srgbClr val="A4B64A"/>
    <a:srgbClr val="33CC33"/>
    <a:srgbClr val="80C535"/>
    <a:srgbClr val="66FF33"/>
    <a:srgbClr val="69B900"/>
    <a:srgbClr val="4D7620"/>
    <a:srgbClr val="006533"/>
    <a:srgbClr val="FFC0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8" autoAdjust="0"/>
    <p:restoredTop sz="96433" autoAdjust="0"/>
  </p:normalViewPr>
  <p:slideViewPr>
    <p:cSldViewPr snapToGrid="0">
      <p:cViewPr varScale="1">
        <p:scale>
          <a:sx n="88" d="100"/>
          <a:sy n="88" d="100"/>
        </p:scale>
        <p:origin x="1476" y="84"/>
      </p:cViewPr>
      <p:guideLst>
        <p:guide orient="horz" pos="2047"/>
        <p:guide pos="2880"/>
        <p:guide pos="5534"/>
        <p:guide pos="249"/>
        <p:guide orient="horz" pos="482"/>
        <p:guide orient="horz" pos="7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heme" Target="theme/theme1.xml"/><Relationship Id="rId57" Type="http://schemas.microsoft.com/office/2015/10/relationships/revisionInfo" Target="revisionInfo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Cost Evolution</a:t>
            </a:r>
          </a:p>
          <a:p>
            <a:pPr>
              <a:defRPr/>
            </a:pPr>
            <a:endParaRPr lang="nl-BE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Graphs!$D$9</c:f>
              <c:strCache>
                <c:ptCount val="1"/>
                <c:pt idx="0">
                  <c:v>Baseline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Graphs!$A$10:$C$16</c:f>
              <c:strCache>
                <c:ptCount val="7"/>
                <c:pt idx="0">
                  <c:v>Software</c:v>
                </c:pt>
                <c:pt idx="1">
                  <c:v>Consultancy and Service</c:v>
                </c:pt>
                <c:pt idx="2">
                  <c:v>Internal effort IT </c:v>
                </c:pt>
                <c:pt idx="3">
                  <c:v>External effort IT</c:v>
                </c:pt>
                <c:pt idx="4">
                  <c:v>Internal effort Business</c:v>
                </c:pt>
                <c:pt idx="5">
                  <c:v>External effort Business</c:v>
                </c:pt>
                <c:pt idx="6">
                  <c:v>Total</c:v>
                </c:pt>
              </c:strCache>
            </c:strRef>
          </c:cat>
          <c:val>
            <c:numRef>
              <c:f>Graphs!$D$10:$D$16</c:f>
              <c:numCache>
                <c:formatCode>"€"\ #,##0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Graphs!$E$9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Graphs!$A$10:$C$16</c:f>
              <c:strCache>
                <c:ptCount val="7"/>
                <c:pt idx="0">
                  <c:v>Software</c:v>
                </c:pt>
                <c:pt idx="1">
                  <c:v>Consultancy and Service</c:v>
                </c:pt>
                <c:pt idx="2">
                  <c:v>Internal effort IT </c:v>
                </c:pt>
                <c:pt idx="3">
                  <c:v>External effort IT</c:v>
                </c:pt>
                <c:pt idx="4">
                  <c:v>Internal effort Business</c:v>
                </c:pt>
                <c:pt idx="5">
                  <c:v>External effort Business</c:v>
                </c:pt>
                <c:pt idx="6">
                  <c:v>Total</c:v>
                </c:pt>
              </c:strCache>
            </c:strRef>
          </c:cat>
          <c:val>
            <c:numRef>
              <c:f>Graphs!$E$10:$E$16</c:f>
              <c:numCache>
                <c:formatCode>"€"\ #,##0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 formatCode="General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Graphs!$F$9</c:f>
              <c:strCache>
                <c:ptCount val="1"/>
                <c:pt idx="0">
                  <c:v>EAC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Graphs!$A$10:$C$16</c:f>
              <c:strCache>
                <c:ptCount val="7"/>
                <c:pt idx="0">
                  <c:v>Software</c:v>
                </c:pt>
                <c:pt idx="1">
                  <c:v>Consultancy and Service</c:v>
                </c:pt>
                <c:pt idx="2">
                  <c:v>Internal effort IT </c:v>
                </c:pt>
                <c:pt idx="3">
                  <c:v>External effort IT</c:v>
                </c:pt>
                <c:pt idx="4">
                  <c:v>Internal effort Business</c:v>
                </c:pt>
                <c:pt idx="5">
                  <c:v>External effort Business</c:v>
                </c:pt>
                <c:pt idx="6">
                  <c:v>Total</c:v>
                </c:pt>
              </c:strCache>
            </c:strRef>
          </c:cat>
          <c:val>
            <c:numRef>
              <c:f>Graphs!$F$10:$F$16</c:f>
              <c:numCache>
                <c:formatCode>"€"\ #,##0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0403328"/>
        <c:axId val="580399800"/>
      </c:barChart>
      <c:catAx>
        <c:axId val="58040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80399800"/>
        <c:crosses val="autoZero"/>
        <c:auto val="1"/>
        <c:lblAlgn val="ctr"/>
        <c:lblOffset val="100"/>
        <c:noMultiLvlLbl val="0"/>
      </c:catAx>
      <c:valAx>
        <c:axId val="5803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\ 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8040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438" cy="53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6188" y="0"/>
            <a:ext cx="2903042" cy="53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9374"/>
            <a:ext cx="2979438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6188" y="9459374"/>
            <a:ext cx="2903042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002120B-8294-4CE1-B9FD-4744E95CFB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580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438" cy="53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6188" y="0"/>
            <a:ext cx="2903042" cy="53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62000"/>
            <a:ext cx="4984750" cy="3738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750" y="4729687"/>
            <a:ext cx="4965730" cy="450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9374"/>
            <a:ext cx="2979438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6188" y="9459374"/>
            <a:ext cx="2903042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5" tIns="45793" rIns="91585" bIns="45793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77DED50-2982-45D6-BD41-2CEF17D9A6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809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2797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9389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15299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60891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EAC : effort at </a:t>
            </a:r>
            <a:r>
              <a:rPr lang="nl-BE" dirty="0" err="1" smtClean="0"/>
              <a:t>completion</a:t>
            </a:r>
            <a:r>
              <a:rPr lang="nl-BE" dirty="0" smtClean="0"/>
              <a:t> (</a:t>
            </a:r>
            <a:r>
              <a:rPr lang="nl-BE" dirty="0" err="1" smtClean="0"/>
              <a:t>total</a:t>
            </a:r>
            <a:r>
              <a:rPr lang="nl-BE" dirty="0" smtClean="0"/>
              <a:t> des </a:t>
            </a:r>
            <a:r>
              <a:rPr lang="nl-BE" dirty="0" err="1" smtClean="0"/>
              <a:t>efforts</a:t>
            </a:r>
            <a:r>
              <a:rPr lang="nl-BE" dirty="0" smtClean="0"/>
              <a:t> pour </a:t>
            </a:r>
            <a:r>
              <a:rPr lang="nl-BE" dirty="0" err="1" smtClean="0"/>
              <a:t>le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livrable</a:t>
            </a:r>
            <a:r>
              <a:rPr lang="nl-BE" baseline="0" dirty="0" smtClean="0"/>
              <a:t>)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7DED50-2982-45D6-BD41-2CEF17D9A6B0}" type="slidenum">
              <a:rPr lang="en-US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871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40713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32155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55719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7DED50-2982-45D6-BD41-2CEF17D9A6B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789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700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8C2-8D9B-4D74-AF59-EA779ADF9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0369C-C232-4F48-8F91-7D5F52C75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C0064-2792-439B-86C4-AEA815B3FC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673B5-CACF-4392-A0F4-928973BED8D2}" type="slidenum">
              <a:rPr lang="en-US" altLang="en-US">
                <a:solidFill>
                  <a:srgbClr val="555555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555555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147734" y="115888"/>
            <a:ext cx="3920067" cy="3603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1847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8C2-8D9B-4D74-AF59-EA779ADF91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201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6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9667-D67D-42F7-8959-801ACFEA5D6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15836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14A8-EC36-4146-9112-12201AB375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1382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BC37-3F20-4E60-AC47-46FD52A6C3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99888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F0C4-96D6-48B8-8634-583E665F895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2585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4605-37C4-42C3-91EB-5AB214A5B1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96267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010B-3FD0-4DED-8D06-DFAB636B21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9277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062652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4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9667-D67D-42F7-8959-801ACFEA5D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3544-17AF-45A4-A04F-AF9D23035E4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545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4DDC-A1EE-401A-9702-216397CDFD9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81265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0369C-C232-4F48-8F91-7D5F52C7508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49104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C0064-2792-439B-86C4-AEA815B3FC0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9754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8C2-8D9B-4D74-AF59-EA779ADF91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3345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4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9667-D67D-42F7-8959-801ACFEA5D6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6509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14A8-EC36-4146-9112-12201AB375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6141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BC37-3F20-4E60-AC47-46FD52A6C3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86474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F0C4-96D6-48B8-8634-583E665F895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47024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4605-37C4-42C3-91EB-5AB214A5B1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5053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14A8-EC36-4146-9112-12201AB37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010B-3FD0-4DED-8D06-DFAB636B21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93551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3544-17AF-45A4-A04F-AF9D23035E4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40722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4DDC-A1EE-401A-9702-216397CDFD9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7529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0369C-C232-4F48-8F91-7D5F52C7508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13469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C0064-2792-439B-86C4-AEA815B3FC0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271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8C2-8D9B-4D74-AF59-EA779ADF91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64598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82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9667-D67D-42F7-8959-801ACFEA5D6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422253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14A8-EC36-4146-9112-12201AB375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77346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BC37-3F20-4E60-AC47-46FD52A6C3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281142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F0C4-96D6-48B8-8634-583E665F895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0288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BC37-3F20-4E60-AC47-46FD52A6C3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4605-37C4-42C3-91EB-5AB214A5B1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828690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010B-3FD0-4DED-8D06-DFAB636B21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0429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3544-17AF-45A4-A04F-AF9D23035E4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23450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4DDC-A1EE-401A-9702-216397CDFD9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70670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0369C-C232-4F48-8F91-7D5F52C7508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8889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C0064-2792-439B-86C4-AEA815B3FC0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95040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8C2-8D9B-4D74-AF59-EA779ADF9128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02401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7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9667-D67D-42F7-8959-801ACFEA5D68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52177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14A8-EC36-4146-9112-12201AB3751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236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BC37-3F20-4E60-AC47-46FD52A6C31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6307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F0C4-96D6-48B8-8634-583E665F89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F0C4-96D6-48B8-8634-583E665F895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74578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4605-37C4-42C3-91EB-5AB214A5B17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067857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010B-3FD0-4DED-8D06-DFAB636B217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98064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3544-17AF-45A4-A04F-AF9D23035E46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082124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4DDC-A1EE-401A-9702-216397CDFD9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7915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0369C-C232-4F48-8F91-7D5F52C75088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75593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C0064-2792-439B-86C4-AEA815B3FC0B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956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8C2-8D9B-4D74-AF59-EA779ADF91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0767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5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9667-D67D-42F7-8959-801ACFEA5D6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124315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14A8-EC36-4146-9112-12201AB375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719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4605-37C4-42C3-91EB-5AB214A5B1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BC37-3F20-4E60-AC47-46FD52A6C3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47385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F0C4-96D6-48B8-8634-583E665F895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8804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4605-37C4-42C3-91EB-5AB214A5B1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851359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010B-3FD0-4DED-8D06-DFAB636B21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76872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3544-17AF-45A4-A04F-AF9D23035E4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05287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4DDC-A1EE-401A-9702-216397CDFD9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55028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0369C-C232-4F48-8F91-7D5F52C7508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66024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C0064-2792-439B-86C4-AEA815B3FC0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44394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8C2-8D9B-4D74-AF59-EA779ADF91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33656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4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9667-D67D-42F7-8959-801ACFEA5D6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65856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010B-3FD0-4DED-8D06-DFAB636B21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14A8-EC36-4146-9112-12201AB375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38195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BC37-3F20-4E60-AC47-46FD52A6C3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77112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F0C4-96D6-48B8-8634-583E665F895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7335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4605-37C4-42C3-91EB-5AB214A5B1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298309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010B-3FD0-4DED-8D06-DFAB636B21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66111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3544-17AF-45A4-A04F-AF9D23035E4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385164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4DDC-A1EE-401A-9702-216397CDFD9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519767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0369C-C232-4F48-8F91-7D5F52C7508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43578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C0064-2792-439B-86C4-AEA815B3FC0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17884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3544-17AF-45A4-A04F-AF9D23035E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4DDC-A1EE-401A-9702-216397CDFD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vmlDrawing" Target="../drawings/vmlDrawing3.v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oleObject" Target="../embeddings/oleObject3.bin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vmlDrawing" Target="../drawings/vmlDrawing5.v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oleObject" Target="../embeddings/oleObject5.bin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vmlDrawing" Target="../drawings/vmlDrawing7.v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oleObject" Target="../embeddings/oleObject7.bin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ags" Target="../tags/tag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vmlDrawing" Target="../drawings/vmlDrawing9.v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47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oleObject" Target="../embeddings/oleObject9.bin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ags" Target="../tags/tag1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vmlDrawing" Target="../drawings/vmlDrawing11.v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oleObject" Target="../embeddings/oleObject11.bin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tags" Target="../tags/tag1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vmlDrawing" Target="../drawings/vmlDrawing13.v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69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oleObject" Target="../embeddings/oleObject13.bin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tags" Target="../tags/tag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8366625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1" name="think-cell Slide" r:id="rId16" imgW="592" imgH="591" progId="TCLayout.ActiveDocument.1">
                  <p:embed/>
                </p:oleObj>
              </mc:Choice>
              <mc:Fallback>
                <p:oleObj name="think-cell Slide" r:id="rId16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elan_footer.jpg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0" y="6101516"/>
            <a:ext cx="9144000" cy="756484"/>
          </a:xfrm>
          <a:prstGeom prst="rect">
            <a:avLst/>
          </a:prstGeom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33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6175" y="6448425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0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9456349-2F2F-4948-8205-4C2B3EBC0F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69B9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Tx/>
        <a:buBlip>
          <a:blip r:embed="rId19"/>
        </a:buBlip>
        <a:defRPr sz="2400" b="1">
          <a:solidFill>
            <a:srgbClr val="008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2" name="think-cell Slide" r:id="rId15" imgW="592" imgH="591" progId="TCLayout.ActiveDocument.1">
                  <p:embed/>
                </p:oleObj>
              </mc:Choice>
              <mc:Fallback>
                <p:oleObj name="think-cell Slide" r:id="rId15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elan_footer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6101516"/>
            <a:ext cx="9144000" cy="756484"/>
          </a:xfrm>
          <a:prstGeom prst="rect">
            <a:avLst/>
          </a:prstGeom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33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6175" y="6448425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0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9456349-2F2F-4948-8205-4C2B3EBC0F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5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69B9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Tx/>
        <a:buBlip>
          <a:blip r:embed="rId18"/>
        </a:buBlip>
        <a:defRPr sz="2400" b="1">
          <a:solidFill>
            <a:srgbClr val="008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0" name="think-cell Slide" r:id="rId15" imgW="592" imgH="591" progId="TCLayout.ActiveDocument.1">
                  <p:embed/>
                </p:oleObj>
              </mc:Choice>
              <mc:Fallback>
                <p:oleObj name="think-cell Slide" r:id="rId15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elan_footer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6101516"/>
            <a:ext cx="9144000" cy="756484"/>
          </a:xfrm>
          <a:prstGeom prst="rect">
            <a:avLst/>
          </a:prstGeom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33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6175" y="6448425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0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9456349-2F2F-4948-8205-4C2B3EBC0F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27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69B9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Tx/>
        <a:buBlip>
          <a:blip r:embed="rId18"/>
        </a:buBlip>
        <a:defRPr sz="2400" b="1">
          <a:solidFill>
            <a:srgbClr val="008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8" name="think-cell Slide" r:id="rId15" imgW="592" imgH="591" progId="TCLayout.ActiveDocument.1">
                  <p:embed/>
                </p:oleObj>
              </mc:Choice>
              <mc:Fallback>
                <p:oleObj name="think-cell Slide" r:id="rId15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elan_footer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6101516"/>
            <a:ext cx="9144000" cy="756484"/>
          </a:xfrm>
          <a:prstGeom prst="rect">
            <a:avLst/>
          </a:prstGeom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33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6175" y="6448425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0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9456349-2F2F-4948-8205-4C2B3EBC0F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69B9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Tx/>
        <a:buBlip>
          <a:blip r:embed="rId18"/>
        </a:buBlip>
        <a:defRPr sz="2400" b="1">
          <a:solidFill>
            <a:srgbClr val="008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3" name="think-cell Slide" r:id="rId15" imgW="592" imgH="591" progId="TCLayout.ActiveDocument.1">
                  <p:embed/>
                </p:oleObj>
              </mc:Choice>
              <mc:Fallback>
                <p:oleObj name="think-cell Slide" r:id="rId15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elan_footer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6101516"/>
            <a:ext cx="9144000" cy="756484"/>
          </a:xfrm>
          <a:prstGeom prst="rect">
            <a:avLst/>
          </a:prstGeom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33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6175" y="6448425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0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9456349-2F2F-4948-8205-4C2B3EBC0F9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401822" y="6448425"/>
            <a:ext cx="2057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buFontTx/>
              <a:buNone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84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69B9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Tx/>
        <a:buBlip>
          <a:blip r:embed="rId18"/>
        </a:buBlip>
        <a:defRPr sz="2400" b="1">
          <a:solidFill>
            <a:srgbClr val="008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1" name="think-cell Slide" r:id="rId15" imgW="592" imgH="591" progId="TCLayout.ActiveDocument.1">
                  <p:embed/>
                </p:oleObj>
              </mc:Choice>
              <mc:Fallback>
                <p:oleObj name="think-cell Slide" r:id="rId15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elan_footer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6101516"/>
            <a:ext cx="9144000" cy="756484"/>
          </a:xfrm>
          <a:prstGeom prst="rect">
            <a:avLst/>
          </a:prstGeom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33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6175" y="6448425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0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9456349-2F2F-4948-8205-4C2B3EBC0F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401822" y="6448425"/>
            <a:ext cx="2057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buFontTx/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0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69B9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Tx/>
        <a:buBlip>
          <a:blip r:embed="rId18"/>
        </a:buBlip>
        <a:defRPr sz="2400" b="1">
          <a:solidFill>
            <a:srgbClr val="008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0" name="think-cell Slide" r:id="rId15" imgW="592" imgH="591" progId="TCLayout.ActiveDocument.1">
                  <p:embed/>
                </p:oleObj>
              </mc:Choice>
              <mc:Fallback>
                <p:oleObj name="think-cell Slide" r:id="rId15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Crelan_footer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6101516"/>
            <a:ext cx="9144000" cy="756484"/>
          </a:xfrm>
          <a:prstGeom prst="rect">
            <a:avLst/>
          </a:prstGeom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33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6175" y="6448425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0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9456349-2F2F-4948-8205-4C2B3EBC0F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0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69B9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entury Gothic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Tx/>
        <a:buBlip>
          <a:blip r:embed="rId18"/>
        </a:buBlip>
        <a:defRPr sz="2400" b="1">
          <a:solidFill>
            <a:srgbClr val="008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>
          <a:solidFill>
            <a:srgbClr val="003333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3333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7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relan_titre_vert_clai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77" y="0"/>
            <a:ext cx="9147154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71925" y="3581400"/>
            <a:ext cx="47500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Steering Committee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Project - Date</a:t>
            </a:r>
            <a:endParaRPr lang="nl-BE" sz="3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492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2BBBAD3-575B-48B5-9FEB-2DF5AB6DB6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89667-D67D-42F7-8959-801ACFEA5D6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5886830-057C-4837-84E3-B136B597C921}"/>
              </a:ext>
            </a:extLst>
          </p:cNvPr>
          <p:cNvSpPr/>
          <p:nvPr/>
        </p:nvSpPr>
        <p:spPr bwMode="auto">
          <a:xfrm>
            <a:off x="217248" y="1243274"/>
            <a:ext cx="8650855" cy="3301035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9" name="Rectangle 142">
            <a:extLst>
              <a:ext uri="{FF2B5EF4-FFF2-40B4-BE49-F238E27FC236}">
                <a16:creationId xmlns="" xmlns:a16="http://schemas.microsoft.com/office/drawing/2014/main" id="{0AAB5976-D09A-43FD-A2E9-A3E16216DF48}"/>
              </a:ext>
            </a:extLst>
          </p:cNvPr>
          <p:cNvSpPr/>
          <p:nvPr/>
        </p:nvSpPr>
        <p:spPr>
          <a:xfrm>
            <a:off x="3003452" y="3776354"/>
            <a:ext cx="4809253" cy="15581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675" kern="0" dirty="0">
              <a:solidFill>
                <a:srgbClr val="00338D"/>
              </a:solidFill>
              <a:latin typeface="Arial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2305708" y="748862"/>
            <a:ext cx="4548352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C42F811-08F3-4CF7-AF19-1844CCB05DE6}"/>
              </a:ext>
            </a:extLst>
          </p:cNvPr>
          <p:cNvSpPr txBox="1"/>
          <p:nvPr/>
        </p:nvSpPr>
        <p:spPr>
          <a:xfrm>
            <a:off x="354724" y="1647497"/>
            <a:ext cx="8371490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nl-BE" sz="12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lease </a:t>
            </a:r>
            <a:r>
              <a:rPr lang="nl-BE" sz="1200" b="0" i="1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nl-BE" sz="1200" b="0" i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1200" b="0" i="1" dirty="0" err="1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lang="nl-BE" sz="1200" b="0" i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nl-BE" sz="1200" b="0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200" b="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200" b="0" i="1" dirty="0" err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nl-BE" sz="1200" b="0" i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itle 1"/>
          <p:cNvSpPr txBox="1">
            <a:spLocks/>
          </p:cNvSpPr>
          <p:nvPr/>
        </p:nvSpPr>
        <p:spPr bwMode="auto">
          <a:xfrm>
            <a:off x="265722" y="190610"/>
            <a:ext cx="8878277" cy="51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None/>
            </a:pPr>
            <a:r>
              <a:rPr lang="en-US" sz="2000" kern="0" dirty="0" err="1" smtClean="0"/>
              <a:t>Rxxxx</a:t>
            </a:r>
            <a:r>
              <a:rPr lang="en-US" sz="2000" kern="0" dirty="0" smtClean="0"/>
              <a:t> &lt;project name&gt; | </a:t>
            </a:r>
            <a:r>
              <a:rPr lang="en-US" sz="2000" kern="0" dirty="0"/>
              <a:t>Follow-up - Status update</a:t>
            </a:r>
          </a:p>
        </p:txBody>
      </p:sp>
    </p:spTree>
    <p:extLst>
      <p:ext uri="{BB962C8B-B14F-4D97-AF65-F5344CB8AC3E}">
        <p14:creationId xmlns:p14="http://schemas.microsoft.com/office/powerpoint/2010/main" val="2687068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000" dirty="0" smtClean="0"/>
              <a:t>- </a:t>
            </a:r>
            <a:r>
              <a:rPr lang="nl-BE" sz="2000" dirty="0" err="1" smtClean="0"/>
              <a:t>Decision</a:t>
            </a:r>
            <a:r>
              <a:rPr lang="nl-BE" sz="2000" dirty="0" smtClean="0"/>
              <a:t> A</a:t>
            </a:r>
            <a:br>
              <a:rPr lang="nl-BE" sz="2000" dirty="0" smtClean="0"/>
            </a:br>
            <a:r>
              <a:rPr lang="nl-BE" sz="2000" dirty="0" smtClean="0"/>
              <a:t>- </a:t>
            </a:r>
            <a:r>
              <a:rPr lang="nl-BE" sz="2000" dirty="0" err="1" smtClean="0"/>
              <a:t>Decision</a:t>
            </a:r>
            <a:r>
              <a:rPr lang="nl-BE" sz="2000" dirty="0" smtClean="0"/>
              <a:t> B </a:t>
            </a:r>
            <a:endParaRPr lang="nl-BE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3200" dirty="0" err="1" smtClean="0"/>
              <a:t>Key</a:t>
            </a:r>
            <a:r>
              <a:rPr lang="nl-BE" sz="3200" dirty="0" smtClean="0"/>
              <a:t> </a:t>
            </a:r>
            <a:r>
              <a:rPr lang="nl-BE" sz="3200" dirty="0" err="1" smtClean="0"/>
              <a:t>decision</a:t>
            </a:r>
            <a:r>
              <a:rPr lang="nl-BE" sz="3200" dirty="0" smtClean="0"/>
              <a:t> </a:t>
            </a:r>
            <a:endParaRPr lang="nl-B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D14A8-EC36-4146-9112-12201AB375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026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2BBBAD3-575B-48B5-9FEB-2DF5AB6DB6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89667-D67D-42F7-8959-801ACFEA5D6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2305708" y="748862"/>
            <a:ext cx="4548352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itle 1"/>
          <p:cNvSpPr txBox="1">
            <a:spLocks/>
          </p:cNvSpPr>
          <p:nvPr/>
        </p:nvSpPr>
        <p:spPr bwMode="auto">
          <a:xfrm>
            <a:off x="265722" y="190610"/>
            <a:ext cx="8878277" cy="51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None/>
            </a:pPr>
            <a:r>
              <a:rPr lang="en-US" sz="2000" kern="0" dirty="0" err="1"/>
              <a:t>Rxxxx</a:t>
            </a:r>
            <a:r>
              <a:rPr lang="en-US" sz="2000" kern="0" dirty="0"/>
              <a:t> &lt;project name&gt; | Key decision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646" y="1059423"/>
            <a:ext cx="309316" cy="4923366"/>
            <a:chOff x="119646" y="1381712"/>
            <a:chExt cx="309316" cy="2955782"/>
          </a:xfrm>
        </p:grpSpPr>
        <p:grpSp>
          <p:nvGrpSpPr>
            <p:cNvPr id="8" name="Group 7"/>
            <p:cNvGrpSpPr/>
            <p:nvPr/>
          </p:nvGrpSpPr>
          <p:grpSpPr>
            <a:xfrm>
              <a:off x="119647" y="1381712"/>
              <a:ext cx="309315" cy="1634538"/>
              <a:chOff x="119647" y="1381712"/>
              <a:chExt cx="309315" cy="1634538"/>
            </a:xfrm>
          </p:grpSpPr>
          <p:cxnSp>
            <p:nvCxnSpPr>
              <p:cNvPr id="23" name="btfpRowHeaderBoxLine691700"/>
              <p:cNvCxnSpPr/>
              <p:nvPr/>
            </p:nvCxnSpPr>
            <p:spPr bwMode="gray">
              <a:xfrm flipH="1">
                <a:off x="265722" y="1381712"/>
                <a:ext cx="1" cy="1634538"/>
              </a:xfrm>
              <a:prstGeom prst="line">
                <a:avLst/>
              </a:prstGeom>
              <a:noFill/>
              <a:ln w="152400" cap="flat" cmpd="sng" algn="ctr">
                <a:solidFill>
                  <a:srgbClr val="006341"/>
                </a:solidFill>
                <a:prstDash val="solid"/>
                <a:miter lim="800000"/>
                <a:tailEnd type="none" w="med" len="lg"/>
              </a:ln>
              <a:effectLst/>
            </p:spPr>
          </p:cxnSp>
          <p:sp>
            <p:nvSpPr>
              <p:cNvPr id="7" name="TextBox 6"/>
              <p:cNvSpPr txBox="1"/>
              <p:nvPr/>
            </p:nvSpPr>
            <p:spPr>
              <a:xfrm>
                <a:off x="119647" y="1557310"/>
                <a:ext cx="309315" cy="1080359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pPr>
                  <a:buFontTx/>
                  <a:buNone/>
                </a:pPr>
                <a:r>
                  <a:rPr lang="nl-BE" sz="900" b="0" dirty="0" smtClean="0">
                    <a:solidFill>
                      <a:prstClr val="white"/>
                    </a:solidFill>
                  </a:rPr>
                  <a:t>DESCRIPTION</a:t>
                </a:r>
                <a:endParaRPr lang="fr-BE" sz="900" b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19646" y="3080170"/>
              <a:ext cx="309315" cy="1257324"/>
              <a:chOff x="128229" y="1555945"/>
              <a:chExt cx="309315" cy="1257324"/>
            </a:xfrm>
          </p:grpSpPr>
          <p:cxnSp>
            <p:nvCxnSpPr>
              <p:cNvPr id="25" name="btfpRowHeaderBoxLine691700"/>
              <p:cNvCxnSpPr/>
              <p:nvPr/>
            </p:nvCxnSpPr>
            <p:spPr bwMode="gray">
              <a:xfrm flipH="1">
                <a:off x="265723" y="1555945"/>
                <a:ext cx="8582" cy="1257324"/>
              </a:xfrm>
              <a:prstGeom prst="line">
                <a:avLst/>
              </a:prstGeom>
              <a:noFill/>
              <a:ln w="152400" cap="flat" cmpd="sng" algn="ctr">
                <a:solidFill>
                  <a:srgbClr val="006341"/>
                </a:solidFill>
                <a:prstDash val="solid"/>
                <a:miter lim="800000"/>
                <a:tailEnd type="none" w="med" len="lg"/>
              </a:ln>
              <a:effectLst/>
            </p:spPr>
          </p:cxnSp>
          <p:sp>
            <p:nvSpPr>
              <p:cNvPr id="26" name="TextBox 25"/>
              <p:cNvSpPr txBox="1"/>
              <p:nvPr/>
            </p:nvSpPr>
            <p:spPr>
              <a:xfrm>
                <a:off x="128229" y="1818877"/>
                <a:ext cx="309315" cy="540178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pPr>
                  <a:buFontTx/>
                  <a:buNone/>
                </a:pPr>
                <a:r>
                  <a:rPr lang="nl-BE" sz="900" b="0" dirty="0" smtClean="0">
                    <a:solidFill>
                      <a:prstClr val="white"/>
                    </a:solidFill>
                  </a:rPr>
                  <a:t>IMPACT</a:t>
                </a:r>
                <a:endParaRPr lang="fr-BE" sz="900" b="0" dirty="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17238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2BBBAD3-575B-48B5-9FEB-2DF5AB6DB6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89667-D67D-42F7-8959-801ACFEA5D6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5886830-057C-4837-84E3-B136B597C921}"/>
              </a:ext>
            </a:extLst>
          </p:cNvPr>
          <p:cNvSpPr/>
          <p:nvPr/>
        </p:nvSpPr>
        <p:spPr bwMode="auto">
          <a:xfrm>
            <a:off x="217248" y="1243274"/>
            <a:ext cx="8650855" cy="3301035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043918D2-F29F-4072-AB60-4471C2950BB3}"/>
              </a:ext>
            </a:extLst>
          </p:cNvPr>
          <p:cNvSpPr txBox="1">
            <a:spLocks/>
          </p:cNvSpPr>
          <p:nvPr/>
        </p:nvSpPr>
        <p:spPr bwMode="auto">
          <a:xfrm>
            <a:off x="625399" y="1015427"/>
            <a:ext cx="2597196" cy="5496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24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003333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rgbClr val="003333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rgbClr val="003333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0">
                <a:solidFill>
                  <a:srgbClr val="003333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rgbClr val="003333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rgbClr val="003333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rgbClr val="003333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rgbClr val="003333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kern="0" dirty="0" smtClean="0"/>
              <a:t>Key Decisions</a:t>
            </a:r>
            <a:endParaRPr lang="en-US" kern="0" dirty="0"/>
          </a:p>
        </p:txBody>
      </p:sp>
      <p:sp>
        <p:nvSpPr>
          <p:cNvPr id="9" name="Rectangle 142">
            <a:extLst>
              <a:ext uri="{FF2B5EF4-FFF2-40B4-BE49-F238E27FC236}">
                <a16:creationId xmlns="" xmlns:a16="http://schemas.microsoft.com/office/drawing/2014/main" id="{0AAB5976-D09A-43FD-A2E9-A3E16216DF48}"/>
              </a:ext>
            </a:extLst>
          </p:cNvPr>
          <p:cNvSpPr/>
          <p:nvPr/>
        </p:nvSpPr>
        <p:spPr>
          <a:xfrm>
            <a:off x="3003452" y="3776354"/>
            <a:ext cx="4809253" cy="15581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 defTabSz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675" kern="0" dirty="0">
              <a:solidFill>
                <a:srgbClr val="00338D"/>
              </a:solidFill>
              <a:latin typeface="Arial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2305708" y="748862"/>
            <a:ext cx="4548352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C42F811-08F3-4CF7-AF19-1844CCB05DE6}"/>
              </a:ext>
            </a:extLst>
          </p:cNvPr>
          <p:cNvSpPr txBox="1"/>
          <p:nvPr/>
        </p:nvSpPr>
        <p:spPr>
          <a:xfrm>
            <a:off x="354724" y="1647497"/>
            <a:ext cx="8371490" cy="19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[Insert here the key decisions that must be taken during this steering committee – required elements: scope, proposed solution, remediation, impact, </a:t>
            </a:r>
            <a:r>
              <a:rPr lang="en-US" sz="12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intrusivity</a:t>
            </a:r>
            <a:r>
              <a:rPr lang="en-US" sz="12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cost ]</a:t>
            </a:r>
          </a:p>
          <a:p>
            <a:pPr>
              <a:buNone/>
            </a:pPr>
            <a:endParaRPr lang="en-US" b="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 dirty="0" smtClean="0"/>
              <a:t>...</a:t>
            </a:r>
          </a:p>
          <a:p>
            <a:pPr>
              <a:buNone/>
            </a:pPr>
            <a:endParaRPr lang="en-US" b="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 dirty="0" smtClean="0"/>
              <a:t>...</a:t>
            </a:r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itle 1"/>
          <p:cNvSpPr txBox="1">
            <a:spLocks/>
          </p:cNvSpPr>
          <p:nvPr/>
        </p:nvSpPr>
        <p:spPr bwMode="auto">
          <a:xfrm>
            <a:off x="265722" y="190610"/>
            <a:ext cx="8878277" cy="51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None/>
            </a:pPr>
            <a:r>
              <a:rPr lang="en-US" sz="2000" kern="0" dirty="0" err="1" smtClean="0"/>
              <a:t>Rxxxx</a:t>
            </a:r>
            <a:r>
              <a:rPr lang="en-US" sz="2000" kern="0" dirty="0" smtClean="0"/>
              <a:t> &lt;project name&gt; | Key decision 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17240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3200" dirty="0" err="1" smtClean="0"/>
              <a:t>Other</a:t>
            </a:r>
            <a:endParaRPr lang="nl-B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D14A8-EC36-4146-9112-12201AB375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36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5085E75-D4A7-4C39-A849-9D7696824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5673B5-CACF-4392-A0F4-928973BED8D2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A014CFC-DC08-46EC-B336-6333D8FBAC16}"/>
              </a:ext>
            </a:extLst>
          </p:cNvPr>
          <p:cNvCxnSpPr/>
          <p:nvPr/>
        </p:nvCxnSpPr>
        <p:spPr bwMode="auto">
          <a:xfrm>
            <a:off x="1718441" y="838200"/>
            <a:ext cx="5785945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1D2B878F-3495-4167-89A7-BF7A4EE9C0ED}"/>
              </a:ext>
            </a:extLst>
          </p:cNvPr>
          <p:cNvCxnSpPr/>
          <p:nvPr/>
        </p:nvCxnSpPr>
        <p:spPr bwMode="auto">
          <a:xfrm>
            <a:off x="2305708" y="748862"/>
            <a:ext cx="4548352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544295"/>
              </p:ext>
            </p:extLst>
          </p:nvPr>
        </p:nvGraphicFramePr>
        <p:xfrm>
          <a:off x="364539" y="748862"/>
          <a:ext cx="7772400" cy="3458109"/>
        </p:xfrm>
        <a:graphic>
          <a:graphicData uri="http://schemas.openxmlformats.org/drawingml/2006/table">
            <a:tbl>
              <a:tblPr/>
              <a:tblGrid>
                <a:gridCol w="654433"/>
                <a:gridCol w="816021"/>
                <a:gridCol w="864498"/>
                <a:gridCol w="832180"/>
                <a:gridCol w="1680519"/>
                <a:gridCol w="476686"/>
                <a:gridCol w="509003"/>
                <a:gridCol w="605956"/>
                <a:gridCol w="605956"/>
                <a:gridCol w="727148"/>
              </a:tblGrid>
              <a:tr h="366529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BE" sz="1200" b="1" i="1" u="sng" strike="noStrike" dirty="0" smtClean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Scope change  </a:t>
                      </a:r>
                      <a:r>
                        <a:rPr lang="fr-BE" sz="1200" b="1" i="1" u="sng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Management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11220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Request ID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Request Type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of creation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Incident description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Impact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Approuval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9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Closing 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130459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47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459"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156642" y="5593944"/>
            <a:ext cx="257047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b="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paste from Scope Management Template in Excel</a:t>
            </a:r>
            <a:endParaRPr lang="en-US" sz="10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968" y="5593944"/>
            <a:ext cx="351674" cy="351674"/>
          </a:xfrm>
          <a:prstGeom prst="rect">
            <a:avLst/>
          </a:prstGeom>
        </p:spPr>
      </p:pic>
      <p:sp>
        <p:nvSpPr>
          <p:cNvPr id="11" name="btfpRowHeaderBoxText691700"/>
          <p:cNvSpPr txBox="1"/>
          <p:nvPr/>
        </p:nvSpPr>
        <p:spPr bwMode="gray">
          <a:xfrm>
            <a:off x="348670" y="4346872"/>
            <a:ext cx="1052699" cy="1512168"/>
          </a:xfrm>
          <a:prstGeom prst="rect">
            <a:avLst/>
          </a:prstGeom>
          <a:noFill/>
        </p:spPr>
        <p:txBody>
          <a:bodyPr vert="horz" wrap="square" lIns="36036" tIns="36036" rIns="180181" bIns="36036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16533"/>
                </a:solidFill>
                <a:effectLst/>
                <a:uLnTx/>
                <a:uFillTx/>
              </a:rPr>
              <a:t>Key findings </a:t>
            </a:r>
            <a:endParaRPr kumimoji="0" lang="en-GB" sz="1600" b="0" i="1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</a:endParaRPr>
          </a:p>
        </p:txBody>
      </p:sp>
      <p:cxnSp>
        <p:nvCxnSpPr>
          <p:cNvPr id="14" name="btfpRowHeaderBoxLine691700"/>
          <p:cNvCxnSpPr/>
          <p:nvPr/>
        </p:nvCxnSpPr>
        <p:spPr bwMode="gray">
          <a:xfrm>
            <a:off x="1554110" y="4346872"/>
            <a:ext cx="0" cy="1431557"/>
          </a:xfrm>
          <a:prstGeom prst="line">
            <a:avLst/>
          </a:prstGeom>
          <a:noFill/>
          <a:ln w="152400" cap="flat" cmpd="sng" algn="ctr">
            <a:solidFill>
              <a:srgbClr val="006341"/>
            </a:solidFill>
            <a:prstDash val="solid"/>
            <a:miter lim="800000"/>
            <a:tailEnd type="none" w="med" len="lg"/>
          </a:ln>
          <a:effectLst/>
        </p:spPr>
      </p:cxnSp>
      <p:sp>
        <p:nvSpPr>
          <p:cNvPr id="17" name="Rectangle 16"/>
          <p:cNvSpPr/>
          <p:nvPr/>
        </p:nvSpPr>
        <p:spPr>
          <a:xfrm>
            <a:off x="1712918" y="4346872"/>
            <a:ext cx="6765858" cy="384721"/>
          </a:xfrm>
          <a:prstGeom prst="rect">
            <a:avLst/>
          </a:prstGeom>
          <a:solidFill>
            <a:srgbClr val="2A2A2A">
              <a:lumMod val="10000"/>
              <a:lumOff val="9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dirty="0" smtClean="0">
                <a:solidFill>
                  <a:srgbClr val="016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&lt;scope changes &gt; 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changes in scope  &gt; 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265722" y="190610"/>
            <a:ext cx="8878277" cy="51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None/>
            </a:pPr>
            <a:r>
              <a:rPr lang="en-US" sz="2000" kern="0" dirty="0" err="1" smtClean="0"/>
              <a:t>Rxxxx</a:t>
            </a:r>
            <a:r>
              <a:rPr lang="en-US" sz="2000" kern="0" dirty="0" smtClean="0"/>
              <a:t> &lt;project name&gt; | Scope change 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712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89667-D67D-42F7-8959-801ACFEA5D68}" type="slidenum">
              <a:rPr lang="fr-BE" smtClean="0"/>
              <a:pPr>
                <a:defRPr/>
              </a:pPr>
              <a:t>16</a:t>
            </a:fld>
            <a:endParaRPr lang="fr-BE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252586"/>
              </p:ext>
            </p:extLst>
          </p:nvPr>
        </p:nvGraphicFramePr>
        <p:xfrm>
          <a:off x="631092" y="1085209"/>
          <a:ext cx="7772400" cy="3118633"/>
        </p:xfrm>
        <a:graphic>
          <a:graphicData uri="http://schemas.openxmlformats.org/drawingml/2006/table">
            <a:tbl>
              <a:tblPr/>
              <a:tblGrid>
                <a:gridCol w="2564620"/>
                <a:gridCol w="2948256"/>
                <a:gridCol w="797479"/>
                <a:gridCol w="688732"/>
                <a:gridCol w="773313"/>
              </a:tblGrid>
              <a:tr h="199447">
                <a:tc>
                  <a:txBody>
                    <a:bodyPr/>
                    <a:lstStyle/>
                    <a:p>
                      <a:pPr algn="ctr" fontAlgn="b"/>
                      <a:r>
                        <a:rPr lang="fr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 </a:t>
                      </a:r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Owner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Deadline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190381"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16"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81"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6" marR="9066" marT="9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265722" y="190610"/>
            <a:ext cx="8878277" cy="51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None/>
            </a:pPr>
            <a:r>
              <a:rPr lang="en-US" sz="2000" kern="0" dirty="0" err="1" smtClean="0"/>
              <a:t>Rxxxx</a:t>
            </a:r>
            <a:r>
              <a:rPr lang="en-US" sz="2000" kern="0" dirty="0" smtClean="0"/>
              <a:t> &lt;project name&gt; | Action list 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303550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000" dirty="0" smtClean="0"/>
              <a:t>&lt;detail </a:t>
            </a:r>
            <a:r>
              <a:rPr lang="nl-BE" sz="2000" dirty="0" err="1" smtClean="0"/>
              <a:t>elements</a:t>
            </a:r>
            <a:r>
              <a:rPr lang="nl-BE" sz="2000" dirty="0" smtClean="0"/>
              <a:t> in appendix &gt; </a:t>
            </a:r>
            <a:endParaRPr lang="nl-BE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3200" dirty="0" smtClean="0"/>
              <a:t>Appendix </a:t>
            </a:r>
            <a:endParaRPr lang="nl-B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D14A8-EC36-4146-9112-12201AB375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307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5673B5-CACF-4392-A0F4-928973BED8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265722" y="6448425"/>
            <a:ext cx="277380" cy="230012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414655" y="6448425"/>
            <a:ext cx="277381" cy="247009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563589" y="6439926"/>
            <a:ext cx="277381" cy="24700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40970" y="6502721"/>
            <a:ext cx="849913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 of Track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92036" y="6502721"/>
            <a:ext cx="56778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Risk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5895" y="6502721"/>
            <a:ext cx="667170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Track</a:t>
            </a:r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107" y="544286"/>
            <a:ext cx="4819320" cy="550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relan_titre_vert_clai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77" y="0"/>
            <a:ext cx="9147154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71925" y="3581400"/>
            <a:ext cx="460057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nl-BE" sz="3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71925" y="3718531"/>
            <a:ext cx="2475358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19127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/>
          <p:cNvSpPr txBox="1">
            <a:spLocks/>
          </p:cNvSpPr>
          <p:nvPr/>
        </p:nvSpPr>
        <p:spPr bwMode="auto">
          <a:xfrm>
            <a:off x="451671" y="193380"/>
            <a:ext cx="3008313" cy="773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69B9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Content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69B9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 Placeholder 5"/>
          <p:cNvSpPr txBox="1">
            <a:spLocks/>
          </p:cNvSpPr>
          <p:nvPr/>
        </p:nvSpPr>
        <p:spPr bwMode="auto">
          <a:xfrm>
            <a:off x="520262" y="1066464"/>
            <a:ext cx="3965028" cy="467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4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b="1">
                <a:solidFill>
                  <a:srgbClr val="003333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b="1">
                <a:solidFill>
                  <a:srgbClr val="003333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900" b="1">
                <a:solidFill>
                  <a:srgbClr val="003333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900" b="0">
                <a:solidFill>
                  <a:srgbClr val="003333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900" b="1">
                <a:solidFill>
                  <a:srgbClr val="003333"/>
                </a:solidFill>
                <a:latin typeface="+mn-lt"/>
                <a:ea typeface="+mn-ea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900" b="1">
                <a:solidFill>
                  <a:srgbClr val="003333"/>
                </a:solidFill>
                <a:latin typeface="+mn-lt"/>
                <a:ea typeface="+mn-ea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900" b="1">
                <a:solidFill>
                  <a:srgbClr val="003333"/>
                </a:solidFill>
                <a:latin typeface="+mn-lt"/>
                <a:ea typeface="+mn-ea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900" b="1">
                <a:solidFill>
                  <a:srgbClr val="003333"/>
                </a:solidFill>
                <a:latin typeface="+mn-lt"/>
                <a:ea typeface="+mn-ea"/>
              </a:defRPr>
            </a:lvl9pPr>
          </a:lstStyle>
          <a:p>
            <a:pPr marL="257175" marR="0" lvl="0" indent="-257175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rPr>
              <a:t>Executive</a:t>
            </a:r>
            <a:r>
              <a:rPr kumimoji="0" lang="en-US" sz="1300" b="1" i="0" u="none" strike="noStrike" kern="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rPr>
              <a:t> summary 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Dashboard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Timeline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Budget  Management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Risk Management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KPI’s Management</a:t>
            </a:r>
          </a:p>
          <a:p>
            <a:pPr marL="257175" indent="-257175">
              <a:lnSpc>
                <a:spcPct val="150000"/>
              </a:lnSpc>
              <a:buFontTx/>
              <a:buAutoNum type="arabicPeriod"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rPr>
              <a:t>Project Follow-up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RXXX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RXXXX</a:t>
            </a:r>
          </a:p>
          <a:p>
            <a:pPr marL="257175" indent="-257175">
              <a:lnSpc>
                <a:spcPct val="150000"/>
              </a:lnSpc>
              <a:buFontTx/>
              <a:buAutoNum type="arabicPeriod"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rPr>
              <a:t>Key decisions</a:t>
            </a: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rPr>
              <a:t> 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Decision A 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>
                <a:solidFill>
                  <a:srgbClr val="92D050"/>
                </a:solidFill>
              </a:rPr>
              <a:t>Decision B </a:t>
            </a:r>
          </a:p>
          <a:p>
            <a:pPr marL="257175" indent="-257175">
              <a:lnSpc>
                <a:spcPct val="150000"/>
              </a:lnSpc>
              <a:buFontTx/>
              <a:buAutoNum type="arabicPeriod"/>
              <a:defRPr/>
            </a:pPr>
            <a:r>
              <a:rPr lang="en-US" sz="1300" kern="0" dirty="0" smtClean="0">
                <a:solidFill>
                  <a:srgbClr val="92D050"/>
                </a:solidFill>
              </a:rPr>
              <a:t>Other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 smtClean="0">
                <a:solidFill>
                  <a:srgbClr val="92D050"/>
                </a:solidFill>
              </a:rPr>
              <a:t> Scope Management</a:t>
            </a:r>
          </a:p>
          <a:p>
            <a:pPr marL="714375" lvl="1" indent="-257175">
              <a:lnSpc>
                <a:spcPct val="150000"/>
              </a:lnSpc>
              <a:buFontTx/>
              <a:buAutoNum type="alphaLcParenR"/>
              <a:defRPr/>
            </a:pPr>
            <a:r>
              <a:rPr lang="en-US" sz="1100" kern="0" dirty="0" smtClean="0">
                <a:solidFill>
                  <a:srgbClr val="92D050"/>
                </a:solidFill>
              </a:rPr>
              <a:t>Action list</a:t>
            </a:r>
            <a:endParaRPr lang="en-US" sz="1300" kern="0" dirty="0" smtClean="0">
              <a:solidFill>
                <a:srgbClr val="92D05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</a:endParaRPr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 bwMode="auto">
          <a:xfrm>
            <a:off x="451671" y="1201003"/>
            <a:ext cx="31820" cy="4666397"/>
          </a:xfrm>
          <a:prstGeom prst="line">
            <a:avLst/>
          </a:prstGeom>
          <a:noFill/>
          <a:ln w="28575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289" y="0"/>
            <a:ext cx="4658711" cy="615214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670559" y="1428026"/>
            <a:ext cx="1673750" cy="1301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Samen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anders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bankieren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100% </a:t>
            </a:r>
            <a:r>
              <a:rPr kumimoji="0" lang="en-US" sz="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Belgische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sz="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en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sz="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coöperatieve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bank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16699" y="4939958"/>
            <a:ext cx="4795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Verantwoord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| </a:t>
            </a:r>
            <a:r>
              <a:rPr kumimoji="0" lang="en-US" sz="140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Persoonlijk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| </a:t>
            </a:r>
            <a:r>
              <a:rPr kumimoji="0" lang="en-US" sz="140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Respectvol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| </a:t>
            </a:r>
            <a:r>
              <a:rPr kumimoji="0" lang="en-US" sz="140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Verbonden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86175" y="6448425"/>
            <a:ext cx="1905000" cy="304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70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3200" dirty="0" smtClean="0"/>
              <a:t>Executive Summary </a:t>
            </a:r>
            <a:endParaRPr lang="nl-B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D14A8-EC36-4146-9112-12201AB375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37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22" y="190610"/>
            <a:ext cx="8878277" cy="514783"/>
          </a:xfrm>
        </p:spPr>
        <p:txBody>
          <a:bodyPr/>
          <a:lstStyle/>
          <a:p>
            <a:pPr algn="l"/>
            <a:r>
              <a:rPr lang="en-US" sz="2000" dirty="0" smtClean="0"/>
              <a:t>&lt;program name&gt; | Dashboard 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5673B5-CACF-4392-A0F4-928973BED8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334902"/>
              </p:ext>
            </p:extLst>
          </p:nvPr>
        </p:nvGraphicFramePr>
        <p:xfrm>
          <a:off x="271942" y="865590"/>
          <a:ext cx="3898036" cy="644814"/>
        </p:xfrm>
        <a:graphic>
          <a:graphicData uri="http://schemas.openxmlformats.org/drawingml/2006/table">
            <a:tbl>
              <a:tblPr firstRow="1" bandRow="1" bandCol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{69012ECD-51FC-41F1-AA8D-1B2483CD663E}</a:tableStyleId>
              </a:tblPr>
              <a:tblGrid>
                <a:gridCol w="7232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8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6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306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0677">
                  <a:extLst>
                    <a:ext uri="{9D8B030D-6E8A-4147-A177-3AD203B41FA5}">
                      <a16:colId xmlns="" xmlns:a16="http://schemas.microsoft.com/office/drawing/2014/main" val="1005274700"/>
                    </a:ext>
                  </a:extLst>
                </a:gridCol>
              </a:tblGrid>
              <a:tr h="322407">
                <a:tc>
                  <a:txBody>
                    <a:bodyPr/>
                    <a:lstStyle/>
                    <a:p>
                      <a:pPr algn="ctr"/>
                      <a:r>
                        <a:rPr lang="fr-BE" sz="900" dirty="0">
                          <a:solidFill>
                            <a:schemeClr val="tx1"/>
                          </a:solidFill>
                        </a:rPr>
                        <a:t>Budget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dirty="0">
                          <a:solidFill>
                            <a:schemeClr val="tx1"/>
                          </a:solidFill>
                        </a:rPr>
                        <a:t>Schedule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dirty="0">
                          <a:solidFill>
                            <a:schemeClr val="tx1"/>
                          </a:solidFill>
                        </a:rPr>
                        <a:t>Scope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Resources</a:t>
                      </a:r>
                    </a:p>
                  </a:txBody>
                  <a:tcPr marL="68580" marR="68580" marT="34290" marB="3429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OVERALL</a:t>
                      </a:r>
                      <a:r>
                        <a:rPr lang="en-US" sz="900" baseline="0" noProof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 marT="34290" marB="3429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2407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688124"/>
              </p:ext>
            </p:extLst>
          </p:nvPr>
        </p:nvGraphicFramePr>
        <p:xfrm>
          <a:off x="271943" y="1576988"/>
          <a:ext cx="8117315" cy="36195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{69012ECD-51FC-41F1-AA8D-1B2483CD663E}</a:tableStyleId>
              </a:tblPr>
              <a:tblGrid>
                <a:gridCol w="2084597"/>
                <a:gridCol w="20845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635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845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4111">
                <a:tc>
                  <a:txBody>
                    <a:bodyPr/>
                    <a:lstStyle/>
                    <a:p>
                      <a:r>
                        <a:rPr lang="en-US" sz="800" b="1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R-</a:t>
                      </a:r>
                      <a:r>
                        <a:rPr lang="en-US" sz="800" b="1" noProof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Nummer</a:t>
                      </a:r>
                      <a:r>
                        <a:rPr lang="en-US" sz="800" b="1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&amp; Status</a:t>
                      </a:r>
                      <a:endParaRPr lang="en-US" sz="8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Project Name </a:t>
                      </a:r>
                      <a:endParaRPr lang="en-US" sz="8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noProof="0" dirty="0">
                          <a:solidFill>
                            <a:schemeClr val="tx1"/>
                          </a:solidFill>
                          <a:latin typeface="+mn-lt"/>
                        </a:rPr>
                        <a:t>Key Risk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noProof="0" dirty="0">
                          <a:solidFill>
                            <a:schemeClr val="tx1"/>
                          </a:solidFill>
                          <a:latin typeface="+mn-lt"/>
                        </a:rPr>
                        <a:t>Key Decisions to be made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800" b="0" baseline="0" noProof="0" dirty="0">
                        <a:solidFill>
                          <a:schemeClr val="bg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800" b="0" baseline="0" noProof="0" dirty="0">
                        <a:solidFill>
                          <a:schemeClr val="bg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sz="800" b="0" kern="1200" baseline="0" noProof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49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800" b="0" noProof="0" dirty="0">
                        <a:solidFill>
                          <a:schemeClr val="bg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800" b="0" noProof="0" dirty="0">
                        <a:solidFill>
                          <a:schemeClr val="bg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sz="800" b="0" kern="1200" baseline="0" noProof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7958126"/>
                  </a:ext>
                </a:extLst>
              </a:tr>
              <a:tr h="270212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sz="800" b="0" kern="1200" baseline="0" noProof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95837943"/>
                  </a:ext>
                </a:extLst>
              </a:tr>
              <a:tr h="270212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3808948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07030056"/>
                  </a:ext>
                </a:extLst>
              </a:tr>
              <a:tr h="175281"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94311112"/>
                  </a:ext>
                </a:extLst>
              </a:tr>
              <a:tr h="266457"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86009368"/>
                  </a:ext>
                </a:extLst>
              </a:tr>
              <a:tr h="266457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22749928"/>
                  </a:ext>
                </a:extLst>
              </a:tr>
              <a:tr h="266457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75704631"/>
                  </a:ext>
                </a:extLst>
              </a:tr>
              <a:tr h="266457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800" b="0" kern="1200" baseline="0" noProof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2423250"/>
                  </a:ext>
                </a:extLst>
              </a:tr>
            </a:tbl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5657200" y="5634627"/>
            <a:ext cx="340547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b="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table must be used for a Steering Committee in the context of a program or presentation of multiple projects </a:t>
            </a:r>
            <a:endParaRPr lang="en-US" sz="10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501" y="5652285"/>
            <a:ext cx="351674" cy="351674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 bwMode="auto">
          <a:xfrm>
            <a:off x="265722" y="6448425"/>
            <a:ext cx="277380" cy="230012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414655" y="6448425"/>
            <a:ext cx="277381" cy="247009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563589" y="6439926"/>
            <a:ext cx="277381" cy="24700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0970" y="6502721"/>
            <a:ext cx="849913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 of Track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92036" y="6502721"/>
            <a:ext cx="56778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Risk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5895" y="6502721"/>
            <a:ext cx="667170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Track</a:t>
            </a:r>
          </a:p>
        </p:txBody>
      </p:sp>
    </p:spTree>
    <p:extLst>
      <p:ext uri="{BB962C8B-B14F-4D97-AF65-F5344CB8AC3E}">
        <p14:creationId xmlns:p14="http://schemas.microsoft.com/office/powerpoint/2010/main" val="136481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2BBBAD3-575B-48B5-9FEB-2DF5AB6DB6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89667-D67D-42F7-8959-801ACFEA5D6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1945" y="1225015"/>
            <a:ext cx="7806697" cy="2304454"/>
            <a:chOff x="794047" y="1883216"/>
            <a:chExt cx="7806697" cy="2304454"/>
          </a:xfrm>
        </p:grpSpPr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64B3FEC8-80B2-4260-A5FA-1DB9E62082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21154" y="2327417"/>
              <a:ext cx="956632" cy="357925"/>
            </a:xfrm>
            <a:prstGeom prst="rect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800" b="0" kern="0" noProof="1">
                  <a:solidFill>
                    <a:prstClr val="white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Core 1 2020</a:t>
              </a:r>
            </a:p>
          </p:txBody>
        </p:sp>
        <p:sp>
          <p:nvSpPr>
            <p:cNvPr id="49" name="Rectangle 16">
              <a:extLst>
                <a:ext uri="{FF2B5EF4-FFF2-40B4-BE49-F238E27FC236}">
                  <a16:creationId xmlns="" xmlns:a16="http://schemas.microsoft.com/office/drawing/2014/main" id="{C6B3E03C-107F-4608-9CBC-3696EF877D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833863" y="2334960"/>
              <a:ext cx="946148" cy="352858"/>
            </a:xfrm>
            <a:prstGeom prst="rect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800" b="0" kern="0" noProof="1">
                  <a:solidFill>
                    <a:prstClr val="white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Avril 2020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="" xmlns:a16="http://schemas.microsoft.com/office/drawing/2014/main" id="{00A591EB-4923-4D3B-8D2F-1CE7C62504F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836088" y="2333068"/>
              <a:ext cx="929301" cy="357341"/>
            </a:xfrm>
            <a:prstGeom prst="rect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800" b="0" kern="0" noProof="1">
                  <a:solidFill>
                    <a:prstClr val="white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Mai 2020</a:t>
              </a:r>
            </a:p>
          </p:txBody>
        </p:sp>
        <p:sp>
          <p:nvSpPr>
            <p:cNvPr id="51" name="Rectangle 16">
              <a:extLst>
                <a:ext uri="{FF2B5EF4-FFF2-40B4-BE49-F238E27FC236}">
                  <a16:creationId xmlns="" xmlns:a16="http://schemas.microsoft.com/office/drawing/2014/main" id="{23BBBF07-FC59-4234-85B5-03211C9B373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821466" y="2327136"/>
              <a:ext cx="958371" cy="350824"/>
            </a:xfrm>
            <a:prstGeom prst="rect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800" b="0" kern="0" noProof="1">
                  <a:solidFill>
                    <a:prstClr val="white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Core 2 2020</a:t>
              </a:r>
            </a:p>
          </p:txBody>
        </p:sp>
        <p:sp>
          <p:nvSpPr>
            <p:cNvPr id="56" name="Rectangle 16">
              <a:extLst>
                <a:ext uri="{FF2B5EF4-FFF2-40B4-BE49-F238E27FC236}">
                  <a16:creationId xmlns="" xmlns:a16="http://schemas.microsoft.com/office/drawing/2014/main" id="{0E7832E5-11B6-489C-8A18-38A4EC77A18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08445" y="2332484"/>
              <a:ext cx="956632" cy="361362"/>
            </a:xfrm>
            <a:prstGeom prst="rect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Février 2020</a:t>
              </a:r>
            </a:p>
          </p:txBody>
        </p:sp>
        <p:sp>
          <p:nvSpPr>
            <p:cNvPr id="67" name="Line 43">
              <a:extLst>
                <a:ext uri="{FF2B5EF4-FFF2-40B4-BE49-F238E27FC236}">
                  <a16:creationId xmlns="" xmlns:a16="http://schemas.microsoft.com/office/drawing/2014/main" id="{648BFA4C-7E70-4EB6-BBBD-4B83C534472A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1920096" y="2135644"/>
              <a:ext cx="0" cy="188839"/>
            </a:xfrm>
            <a:prstGeom prst="line">
              <a:avLst/>
            </a:prstGeom>
            <a:noFill/>
            <a:ln w="12700">
              <a:solidFill>
                <a:srgbClr val="73B42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8" name="Oval 37">
              <a:extLst>
                <a:ext uri="{FF2B5EF4-FFF2-40B4-BE49-F238E27FC236}">
                  <a16:creationId xmlns="" xmlns:a16="http://schemas.microsoft.com/office/drawing/2014/main" id="{AF940576-5575-4C86-9698-6ABFDEE09F8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64019" y="2298914"/>
              <a:ext cx="112154" cy="112154"/>
            </a:xfrm>
            <a:prstGeom prst="ellipse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9" name="Line 43">
              <a:extLst>
                <a:ext uri="{FF2B5EF4-FFF2-40B4-BE49-F238E27FC236}">
                  <a16:creationId xmlns="" xmlns:a16="http://schemas.microsoft.com/office/drawing/2014/main" id="{C1F50F95-FAC6-4322-B663-FFB1C276AE61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3702507" y="2090540"/>
              <a:ext cx="0" cy="241942"/>
            </a:xfrm>
            <a:prstGeom prst="line">
              <a:avLst/>
            </a:prstGeom>
            <a:noFill/>
            <a:ln w="12700">
              <a:solidFill>
                <a:srgbClr val="73B42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0" name="Oval 37">
              <a:extLst>
                <a:ext uri="{FF2B5EF4-FFF2-40B4-BE49-F238E27FC236}">
                  <a16:creationId xmlns="" xmlns:a16="http://schemas.microsoft.com/office/drawing/2014/main" id="{80F7FC7A-737A-45D9-86A5-61DBB47582E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46430" y="2306914"/>
              <a:ext cx="112154" cy="112154"/>
            </a:xfrm>
            <a:prstGeom prst="ellipse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1" name="Text Box 29">
              <a:extLst>
                <a:ext uri="{FF2B5EF4-FFF2-40B4-BE49-F238E27FC236}">
                  <a16:creationId xmlns="" xmlns:a16="http://schemas.microsoft.com/office/drawing/2014/main" id="{5F34F734-0D6D-4943-8FC8-DCFE2238FA4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14501" y="1911641"/>
              <a:ext cx="449341" cy="21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7385" tIns="37385" rIns="37385" bIns="37385" anchor="b">
              <a:spAutoFit/>
            </a:bodyPr>
            <a:lstStyle/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 b="0" kern="0" dirty="0" smtClean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Event</a:t>
              </a: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Line 43">
              <a:extLst>
                <a:ext uri="{FF2B5EF4-FFF2-40B4-BE49-F238E27FC236}">
                  <a16:creationId xmlns="" xmlns:a16="http://schemas.microsoft.com/office/drawing/2014/main" id="{17CC4F7E-E47F-4CCE-886E-4B55D500769A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6330231" y="2674363"/>
              <a:ext cx="0" cy="194980"/>
            </a:xfrm>
            <a:prstGeom prst="line">
              <a:avLst/>
            </a:prstGeom>
            <a:noFill/>
            <a:ln w="12700">
              <a:solidFill>
                <a:srgbClr val="73B42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Oval 37">
              <a:extLst>
                <a:ext uri="{FF2B5EF4-FFF2-40B4-BE49-F238E27FC236}">
                  <a16:creationId xmlns="" xmlns:a16="http://schemas.microsoft.com/office/drawing/2014/main" id="{0C002A81-B08C-410E-92DB-B840C55FD13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74154" y="2612258"/>
              <a:ext cx="112154" cy="112154"/>
            </a:xfrm>
            <a:prstGeom prst="ellipse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" name="Text Box 29">
              <a:extLst>
                <a:ext uri="{FF2B5EF4-FFF2-40B4-BE49-F238E27FC236}">
                  <a16:creationId xmlns="" xmlns:a16="http://schemas.microsoft.com/office/drawing/2014/main" id="{B6FA5770-46AF-4A4A-8D70-26BA041E714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6142524" y="2931448"/>
              <a:ext cx="375414" cy="352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7385" tIns="37385" rIns="37385" bIns="37385" anchor="b">
              <a:spAutoFit/>
            </a:bodyPr>
            <a:lstStyle/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 b="0" kern="0" dirty="0" smtClean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Event</a:t>
              </a: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5" name="Text Box 29">
              <a:extLst>
                <a:ext uri="{FF2B5EF4-FFF2-40B4-BE49-F238E27FC236}">
                  <a16:creationId xmlns="" xmlns:a16="http://schemas.microsoft.com/office/drawing/2014/main" id="{998B3D0E-05E1-4555-9D95-3F52F47952C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503450" y="1883216"/>
              <a:ext cx="398113" cy="21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7385" tIns="37385" rIns="37385" bIns="37385" anchor="b">
              <a:spAutoFit/>
            </a:bodyPr>
            <a:lstStyle/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 b="0" kern="0" dirty="0" smtClean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Event</a:t>
              </a: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Oval 37">
              <a:extLst>
                <a:ext uri="{FF2B5EF4-FFF2-40B4-BE49-F238E27FC236}">
                  <a16:creationId xmlns="" xmlns:a16="http://schemas.microsoft.com/office/drawing/2014/main" id="{8C3E995C-22EB-44E3-85B2-006BD3C466B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64052" y="2588605"/>
              <a:ext cx="112154" cy="112154"/>
            </a:xfrm>
            <a:prstGeom prst="ellipse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9" name="Text Box 29">
              <a:extLst>
                <a:ext uri="{FF2B5EF4-FFF2-40B4-BE49-F238E27FC236}">
                  <a16:creationId xmlns="" xmlns:a16="http://schemas.microsoft.com/office/drawing/2014/main" id="{D0AC0775-A769-4444-8A25-8AF3938D5DB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494966" y="3973670"/>
              <a:ext cx="1459195" cy="21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7385" tIns="37385" rIns="37385" bIns="37385" anchor="b">
              <a:spAutoFit/>
            </a:bodyPr>
            <a:lstStyle/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fr-BE" sz="900" b="0" kern="0" dirty="0" smtClean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Event</a:t>
              </a: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4" name="Text Box 29">
              <a:extLst>
                <a:ext uri="{FF2B5EF4-FFF2-40B4-BE49-F238E27FC236}">
                  <a16:creationId xmlns="" xmlns:a16="http://schemas.microsoft.com/office/drawing/2014/main" id="{CBF1FD18-A1A0-40A3-8195-22B0B3113F7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06755" y="2927722"/>
              <a:ext cx="1345177" cy="352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7385" tIns="37385" rIns="37385" bIns="37385" anchor="b">
              <a:spAutoFit/>
            </a:bodyPr>
            <a:lstStyle/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GB" sz="900" b="0" kern="0" dirty="0" smtClean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Event</a:t>
              </a: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Rectangle 16">
              <a:extLst>
                <a:ext uri="{FF2B5EF4-FFF2-40B4-BE49-F238E27FC236}">
                  <a16:creationId xmlns="" xmlns:a16="http://schemas.microsoft.com/office/drawing/2014/main" id="{C9E974A8-81F9-48A8-B2D0-C6511445EC3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449229" y="2334960"/>
              <a:ext cx="1151515" cy="351154"/>
            </a:xfrm>
            <a:prstGeom prst="rect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Core 3 2020</a:t>
              </a:r>
            </a:p>
          </p:txBody>
        </p:sp>
        <p:sp>
          <p:nvSpPr>
            <p:cNvPr id="96" name="Line 43">
              <a:extLst>
                <a:ext uri="{FF2B5EF4-FFF2-40B4-BE49-F238E27FC236}">
                  <a16:creationId xmlns="" xmlns:a16="http://schemas.microsoft.com/office/drawing/2014/main" id="{65A532CC-C07A-43E6-A62B-7B41A6F5B025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8035083" y="2106840"/>
              <a:ext cx="0" cy="205000"/>
            </a:xfrm>
            <a:prstGeom prst="line">
              <a:avLst/>
            </a:prstGeom>
            <a:noFill/>
            <a:ln w="12700">
              <a:solidFill>
                <a:srgbClr val="73B42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7" name="Oval 37">
              <a:extLst>
                <a:ext uri="{FF2B5EF4-FFF2-40B4-BE49-F238E27FC236}">
                  <a16:creationId xmlns="" xmlns:a16="http://schemas.microsoft.com/office/drawing/2014/main" id="{37865F13-A68D-448C-B10A-0C541E3E00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979006" y="2286270"/>
              <a:ext cx="112154" cy="112154"/>
            </a:xfrm>
            <a:prstGeom prst="ellipse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9" name="Text Box 29">
              <a:extLst>
                <a:ext uri="{FF2B5EF4-FFF2-40B4-BE49-F238E27FC236}">
                  <a16:creationId xmlns="" xmlns:a16="http://schemas.microsoft.com/office/drawing/2014/main" id="{CE8A428E-0483-468E-B16E-B035427124D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831119" y="1891580"/>
              <a:ext cx="407928" cy="21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7385" tIns="37385" rIns="37385" bIns="37385" anchor="b">
              <a:spAutoFit/>
            </a:bodyPr>
            <a:lstStyle/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 b="0" kern="0" dirty="0" smtClean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Event</a:t>
              </a: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="" xmlns:a16="http://schemas.microsoft.com/office/drawing/2014/main" id="{D78A5E34-3816-455B-99ED-7B0D6A615D3F}"/>
                </a:ext>
              </a:extLst>
            </p:cNvPr>
            <p:cNvSpPr txBox="1"/>
            <p:nvPr/>
          </p:nvSpPr>
          <p:spPr>
            <a:xfrm>
              <a:off x="6911498" y="2299311"/>
              <a:ext cx="41549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fr-BE" dirty="0">
                  <a:solidFill>
                    <a:srgbClr val="006533"/>
                  </a:solidFill>
                </a:rPr>
                <a:t>…</a:t>
              </a:r>
            </a:p>
          </p:txBody>
        </p:sp>
        <p:sp>
          <p:nvSpPr>
            <p:cNvPr id="34" name="Rectangle 16">
              <a:extLst>
                <a:ext uri="{FF2B5EF4-FFF2-40B4-BE49-F238E27FC236}">
                  <a16:creationId xmlns="" xmlns:a16="http://schemas.microsoft.com/office/drawing/2014/main" id="{34DA06C2-D8D2-41FD-840C-83D374F5ED7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94047" y="2326147"/>
              <a:ext cx="956632" cy="361362"/>
            </a:xfrm>
            <a:prstGeom prst="rect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Janvier 2020</a:t>
              </a:r>
            </a:p>
          </p:txBody>
        </p:sp>
        <p:sp>
          <p:nvSpPr>
            <p:cNvPr id="90" name="Oval 37">
              <a:extLst>
                <a:ext uri="{FF2B5EF4-FFF2-40B4-BE49-F238E27FC236}">
                  <a16:creationId xmlns="" xmlns:a16="http://schemas.microsoft.com/office/drawing/2014/main" id="{C7E8A921-2801-4D1B-9C8D-58826F43806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15938" y="2589577"/>
              <a:ext cx="112154" cy="112154"/>
            </a:xfrm>
            <a:prstGeom prst="ellipse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1" name="Line 43">
              <a:extLst>
                <a:ext uri="{FF2B5EF4-FFF2-40B4-BE49-F238E27FC236}">
                  <a16:creationId xmlns="" xmlns:a16="http://schemas.microsoft.com/office/drawing/2014/main" id="{02022072-F50E-4B7F-A671-27D677D86552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1672014" y="2693845"/>
              <a:ext cx="3891" cy="1274876"/>
            </a:xfrm>
            <a:prstGeom prst="line">
              <a:avLst/>
            </a:prstGeom>
            <a:noFill/>
            <a:ln w="12700">
              <a:solidFill>
                <a:srgbClr val="73B42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Oval 37">
              <a:extLst>
                <a:ext uri="{FF2B5EF4-FFF2-40B4-BE49-F238E27FC236}">
                  <a16:creationId xmlns="" xmlns:a16="http://schemas.microsoft.com/office/drawing/2014/main" id="{11FBAE6A-25B4-4FFC-ABEA-3ED9BE574B3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67140" y="2596839"/>
              <a:ext cx="112154" cy="112154"/>
            </a:xfrm>
            <a:prstGeom prst="ellipse">
              <a:avLst/>
            </a:prstGeom>
            <a:solidFill>
              <a:srgbClr val="73B42D"/>
            </a:solidFill>
            <a:ln w="12700" algn="ctr">
              <a:solidFill>
                <a:sysClr val="window" lastClr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" name="Line 43">
              <a:extLst>
                <a:ext uri="{FF2B5EF4-FFF2-40B4-BE49-F238E27FC236}">
                  <a16:creationId xmlns="" xmlns:a16="http://schemas.microsoft.com/office/drawing/2014/main" id="{4F9D769B-D003-4EBF-96BB-08F873FAA7E1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1223217" y="2701107"/>
              <a:ext cx="0" cy="113521"/>
            </a:xfrm>
            <a:prstGeom prst="line">
              <a:avLst/>
            </a:prstGeom>
            <a:noFill/>
            <a:ln w="12700">
              <a:solidFill>
                <a:srgbClr val="73B42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" name="Text Box 29">
              <a:extLst>
                <a:ext uri="{FF2B5EF4-FFF2-40B4-BE49-F238E27FC236}">
                  <a16:creationId xmlns="" xmlns:a16="http://schemas.microsoft.com/office/drawing/2014/main" id="{00957E1B-AAAF-4369-AC80-D0C9328D693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68972" y="2817762"/>
              <a:ext cx="1459195" cy="21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7385" tIns="37385" rIns="37385" bIns="37385" anchor="b">
              <a:spAutoFit/>
            </a:bodyPr>
            <a:lstStyle/>
            <a:p>
              <a:pPr defTabSz="633062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fr-BE" sz="900" b="0" kern="0" dirty="0" smtClean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Event</a:t>
              </a:r>
              <a:endParaRPr lang="en-GB" sz="900" b="0" kern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" name="Line 43">
              <a:extLst>
                <a:ext uri="{FF2B5EF4-FFF2-40B4-BE49-F238E27FC236}">
                  <a16:creationId xmlns="" xmlns:a16="http://schemas.microsoft.com/office/drawing/2014/main" id="{AC50347B-0BD0-4942-BB3C-9FBF19AC61BC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1920096" y="2720208"/>
              <a:ext cx="0" cy="188839"/>
            </a:xfrm>
            <a:prstGeom prst="line">
              <a:avLst/>
            </a:prstGeom>
            <a:noFill/>
            <a:ln w="12700">
              <a:solidFill>
                <a:srgbClr val="73B42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25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6156642" y="5593944"/>
            <a:ext cx="257047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b="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program timeline or project timeline or use the proposed timeline </a:t>
            </a:r>
            <a:endParaRPr lang="en-US" sz="10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187" y="5517977"/>
            <a:ext cx="351674" cy="351674"/>
          </a:xfrm>
          <a:prstGeom prst="rect">
            <a:avLst/>
          </a:prstGeom>
        </p:spPr>
      </p:pic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265722" y="190610"/>
            <a:ext cx="8878277" cy="514783"/>
          </a:xfrm>
        </p:spPr>
        <p:txBody>
          <a:bodyPr/>
          <a:lstStyle/>
          <a:p>
            <a:pPr algn="l"/>
            <a:r>
              <a:rPr lang="en-US" sz="2000" dirty="0" err="1" smtClean="0"/>
              <a:t>Rxxxx</a:t>
            </a:r>
            <a:r>
              <a:rPr lang="en-US" sz="2000" dirty="0" smtClean="0"/>
              <a:t> &lt;project name&gt; | Timeline</a:t>
            </a:r>
            <a:endParaRPr lang="en-US" sz="2000" dirty="0"/>
          </a:p>
        </p:txBody>
      </p:sp>
      <p:sp>
        <p:nvSpPr>
          <p:cNvPr id="48" name="btfpRowHeaderBoxText691700"/>
          <p:cNvSpPr txBox="1"/>
          <p:nvPr/>
        </p:nvSpPr>
        <p:spPr bwMode="gray">
          <a:xfrm>
            <a:off x="276480" y="4162387"/>
            <a:ext cx="1052699" cy="1512168"/>
          </a:xfrm>
          <a:prstGeom prst="rect">
            <a:avLst/>
          </a:prstGeom>
          <a:noFill/>
        </p:spPr>
        <p:txBody>
          <a:bodyPr vert="horz" wrap="square" lIns="36036" tIns="36036" rIns="180181" bIns="36036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16533"/>
                </a:solidFill>
                <a:effectLst/>
                <a:uLnTx/>
                <a:uFillTx/>
              </a:rPr>
              <a:t>Key findings </a:t>
            </a:r>
            <a:endParaRPr kumimoji="0" lang="en-GB" sz="1600" b="0" i="1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</a:endParaRPr>
          </a:p>
        </p:txBody>
      </p:sp>
      <p:cxnSp>
        <p:nvCxnSpPr>
          <p:cNvPr id="53" name="btfpRowHeaderBoxLine691700"/>
          <p:cNvCxnSpPr/>
          <p:nvPr/>
        </p:nvCxnSpPr>
        <p:spPr bwMode="gray">
          <a:xfrm>
            <a:off x="1481920" y="4162387"/>
            <a:ext cx="0" cy="1431557"/>
          </a:xfrm>
          <a:prstGeom prst="line">
            <a:avLst/>
          </a:prstGeom>
          <a:noFill/>
          <a:ln w="152400" cap="flat" cmpd="sng" algn="ctr">
            <a:solidFill>
              <a:srgbClr val="006341"/>
            </a:solidFill>
            <a:prstDash val="solid"/>
            <a:miter lim="800000"/>
            <a:tailEnd type="none" w="med" len="lg"/>
          </a:ln>
          <a:effectLst/>
        </p:spPr>
      </p:cxnSp>
      <p:sp>
        <p:nvSpPr>
          <p:cNvPr id="54" name="Rectangle 53"/>
          <p:cNvSpPr/>
          <p:nvPr/>
        </p:nvSpPr>
        <p:spPr>
          <a:xfrm>
            <a:off x="1640728" y="4162387"/>
            <a:ext cx="6765858" cy="384721"/>
          </a:xfrm>
          <a:prstGeom prst="rect">
            <a:avLst/>
          </a:prstGeom>
          <a:solidFill>
            <a:srgbClr val="2A2A2A">
              <a:lumMod val="10000"/>
              <a:lumOff val="9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dirty="0" smtClean="0">
                <a:solidFill>
                  <a:srgbClr val="016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&lt;Project plan &gt; 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planning &gt; 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94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156642" y="5593944"/>
            <a:ext cx="2570471" cy="5078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paste the graph from Budget Management template in Excel –chart graph </a:t>
            </a:r>
            <a:endParaRPr lang="en-US" sz="1000" b="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968" y="5593944"/>
            <a:ext cx="351674" cy="351674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65722" y="190610"/>
            <a:ext cx="8878277" cy="51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None/>
            </a:pPr>
            <a:r>
              <a:rPr lang="en-US" sz="2000" kern="0" dirty="0" err="1" smtClean="0"/>
              <a:t>Rxxxx</a:t>
            </a:r>
            <a:r>
              <a:rPr lang="en-US" sz="2000" kern="0" dirty="0" smtClean="0"/>
              <a:t> &lt;project name&gt; | Budget Management </a:t>
            </a:r>
            <a:endParaRPr lang="en-US" sz="2000" kern="0" dirty="0"/>
          </a:p>
        </p:txBody>
      </p:sp>
      <p:sp>
        <p:nvSpPr>
          <p:cNvPr id="11" name="btfpRowHeaderBoxText691700"/>
          <p:cNvSpPr txBox="1"/>
          <p:nvPr/>
        </p:nvSpPr>
        <p:spPr bwMode="gray">
          <a:xfrm>
            <a:off x="348670" y="4346872"/>
            <a:ext cx="1052699" cy="1512168"/>
          </a:xfrm>
          <a:prstGeom prst="rect">
            <a:avLst/>
          </a:prstGeom>
          <a:noFill/>
        </p:spPr>
        <p:txBody>
          <a:bodyPr vert="horz" wrap="square" lIns="36036" tIns="36036" rIns="180181" bIns="36036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16533"/>
                </a:solidFill>
                <a:effectLst/>
                <a:uLnTx/>
                <a:uFillTx/>
              </a:rPr>
              <a:t>Key findings </a:t>
            </a:r>
            <a:endParaRPr kumimoji="0" lang="en-GB" sz="1600" b="0" i="1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</a:endParaRPr>
          </a:p>
        </p:txBody>
      </p:sp>
      <p:cxnSp>
        <p:nvCxnSpPr>
          <p:cNvPr id="12" name="btfpRowHeaderBoxLine691700"/>
          <p:cNvCxnSpPr/>
          <p:nvPr/>
        </p:nvCxnSpPr>
        <p:spPr bwMode="gray">
          <a:xfrm>
            <a:off x="1554110" y="4346872"/>
            <a:ext cx="0" cy="1431557"/>
          </a:xfrm>
          <a:prstGeom prst="line">
            <a:avLst/>
          </a:prstGeom>
          <a:noFill/>
          <a:ln w="152400" cap="flat" cmpd="sng" algn="ctr">
            <a:solidFill>
              <a:srgbClr val="006341"/>
            </a:solidFill>
            <a:prstDash val="solid"/>
            <a:miter lim="800000"/>
            <a:tailEnd type="none" w="med" len="lg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712918" y="4346872"/>
            <a:ext cx="6765858" cy="384721"/>
          </a:xfrm>
          <a:prstGeom prst="rect">
            <a:avLst/>
          </a:prstGeom>
          <a:solidFill>
            <a:srgbClr val="2A2A2A">
              <a:lumMod val="10000"/>
              <a:lumOff val="9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dirty="0" smtClean="0">
                <a:solidFill>
                  <a:srgbClr val="016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&lt;budget management &gt; 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highlight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budget management &gt; 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807869"/>
              </p:ext>
            </p:extLst>
          </p:nvPr>
        </p:nvGraphicFramePr>
        <p:xfrm>
          <a:off x="2166079" y="1143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lide Number Placeholder 3">
            <a:extLst>
              <a:ext uri="{FF2B5EF4-FFF2-40B4-BE49-F238E27FC236}">
                <a16:creationId xmlns="" xmlns:a16="http://schemas.microsoft.com/office/drawing/2014/main" id="{72BBBAD3-575B-48B5-9FEB-2DF5AB6DB6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686175" y="6448425"/>
            <a:ext cx="19050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838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5085E75-D4A7-4C39-A849-9D7696824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5673B5-CACF-4392-A0F4-928973BED8D2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A014CFC-DC08-46EC-B336-6333D8FBAC16}"/>
              </a:ext>
            </a:extLst>
          </p:cNvPr>
          <p:cNvCxnSpPr/>
          <p:nvPr/>
        </p:nvCxnSpPr>
        <p:spPr bwMode="auto">
          <a:xfrm>
            <a:off x="1718441" y="838200"/>
            <a:ext cx="5785945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1D2B878F-3495-4167-89A7-BF7A4EE9C0ED}"/>
              </a:ext>
            </a:extLst>
          </p:cNvPr>
          <p:cNvCxnSpPr/>
          <p:nvPr/>
        </p:nvCxnSpPr>
        <p:spPr bwMode="auto">
          <a:xfrm>
            <a:off x="2305708" y="748862"/>
            <a:ext cx="4548352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156642" y="5724576"/>
            <a:ext cx="2570471" cy="5078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b="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paste the most important elements from Risk Management template in Excel – foresee risk spider diagram in </a:t>
            </a:r>
            <a:r>
              <a:rPr lang="en-US" sz="1000" b="0" i="1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annexe</a:t>
            </a:r>
            <a:r>
              <a:rPr lang="en-US" sz="1000" b="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968" y="5724576"/>
            <a:ext cx="351674" cy="351674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 bwMode="auto">
          <a:xfrm>
            <a:off x="105301" y="189410"/>
            <a:ext cx="9239225" cy="51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None/>
            </a:pPr>
            <a:r>
              <a:rPr lang="en-US" sz="2000" kern="0" dirty="0" err="1" smtClean="0"/>
              <a:t>Rxxxx</a:t>
            </a:r>
            <a:r>
              <a:rPr lang="en-US" sz="2000" kern="0" dirty="0" smtClean="0"/>
              <a:t> &lt;project name&gt; | Risk Management </a:t>
            </a:r>
            <a:endParaRPr lang="en-US" sz="2000" kern="0" dirty="0"/>
          </a:p>
        </p:txBody>
      </p:sp>
      <p:sp>
        <p:nvSpPr>
          <p:cNvPr id="14" name="btfpRowHeaderBoxText691700"/>
          <p:cNvSpPr txBox="1"/>
          <p:nvPr/>
        </p:nvSpPr>
        <p:spPr bwMode="gray">
          <a:xfrm>
            <a:off x="120064" y="4749642"/>
            <a:ext cx="1052699" cy="1512168"/>
          </a:xfrm>
          <a:prstGeom prst="rect">
            <a:avLst/>
          </a:prstGeom>
          <a:noFill/>
        </p:spPr>
        <p:txBody>
          <a:bodyPr vert="horz" wrap="square" lIns="36036" tIns="36036" rIns="180181" bIns="36036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16533"/>
                </a:solidFill>
                <a:effectLst/>
                <a:uLnTx/>
                <a:uFillTx/>
              </a:rPr>
              <a:t>Key findings </a:t>
            </a:r>
            <a:endParaRPr kumimoji="0" lang="en-GB" sz="1600" b="0" i="1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</a:endParaRPr>
          </a:p>
        </p:txBody>
      </p:sp>
      <p:cxnSp>
        <p:nvCxnSpPr>
          <p:cNvPr id="15" name="btfpRowHeaderBoxLine691700"/>
          <p:cNvCxnSpPr/>
          <p:nvPr/>
        </p:nvCxnSpPr>
        <p:spPr bwMode="gray">
          <a:xfrm>
            <a:off x="1325504" y="4749642"/>
            <a:ext cx="0" cy="1431557"/>
          </a:xfrm>
          <a:prstGeom prst="line">
            <a:avLst/>
          </a:prstGeom>
          <a:noFill/>
          <a:ln w="152400" cap="flat" cmpd="sng" algn="ctr">
            <a:solidFill>
              <a:srgbClr val="006341"/>
            </a:solidFill>
            <a:prstDash val="solid"/>
            <a:miter lim="800000"/>
            <a:tailEnd type="none" w="med" len="lg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1484312" y="4749642"/>
            <a:ext cx="6765858" cy="384721"/>
          </a:xfrm>
          <a:prstGeom prst="rect">
            <a:avLst/>
          </a:prstGeom>
          <a:solidFill>
            <a:srgbClr val="2A2A2A">
              <a:lumMod val="10000"/>
              <a:lumOff val="9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dirty="0" smtClean="0">
                <a:solidFill>
                  <a:srgbClr val="016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&lt;risk management &gt; 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highlight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noProof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950" b="0" kern="0" noProof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risk management &gt; 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07" y="838200"/>
            <a:ext cx="3172268" cy="2562583"/>
          </a:xfrm>
          <a:prstGeom prst="rect">
            <a:avLst/>
          </a:prstGeom>
        </p:spPr>
      </p:pic>
      <p:pic>
        <p:nvPicPr>
          <p:cNvPr id="18" name="Picture 17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575" y="1088327"/>
            <a:ext cx="5697337" cy="357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9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5085E75-D4A7-4C39-A849-9D7696824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5673B5-CACF-4392-A0F4-928973BED8D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A014CFC-DC08-46EC-B336-6333D8FBAC16}"/>
              </a:ext>
            </a:extLst>
          </p:cNvPr>
          <p:cNvCxnSpPr/>
          <p:nvPr/>
        </p:nvCxnSpPr>
        <p:spPr bwMode="auto">
          <a:xfrm>
            <a:off x="1718441" y="838200"/>
            <a:ext cx="5785945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1D2B878F-3495-4167-89A7-BF7A4EE9C0ED}"/>
              </a:ext>
            </a:extLst>
          </p:cNvPr>
          <p:cNvCxnSpPr/>
          <p:nvPr/>
        </p:nvCxnSpPr>
        <p:spPr bwMode="auto">
          <a:xfrm>
            <a:off x="2305708" y="748862"/>
            <a:ext cx="4548352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3B440AB0-B7F9-4174-8DFC-38B0E1B54F48}"/>
              </a:ext>
            </a:extLst>
          </p:cNvPr>
          <p:cNvCxnSpPr/>
          <p:nvPr/>
        </p:nvCxnSpPr>
        <p:spPr bwMode="auto">
          <a:xfrm>
            <a:off x="0" y="74886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69B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156642" y="5724576"/>
            <a:ext cx="257047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b="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paste the most important elements from KPI’s Management</a:t>
            </a:r>
            <a:endParaRPr lang="en-US" sz="10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968" y="5724576"/>
            <a:ext cx="351674" cy="351674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 bwMode="auto">
          <a:xfrm>
            <a:off x="120065" y="350566"/>
            <a:ext cx="8936850" cy="51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69B9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None/>
            </a:pPr>
            <a:r>
              <a:rPr lang="en-US" sz="2000" kern="0" dirty="0" err="1"/>
              <a:t>Rxxxx</a:t>
            </a:r>
            <a:r>
              <a:rPr lang="en-US" sz="2000" kern="0" dirty="0"/>
              <a:t> &lt;project name&gt; </a:t>
            </a:r>
            <a:r>
              <a:rPr lang="en-US" sz="2000" kern="0" dirty="0" smtClean="0"/>
              <a:t>| KPI’s Management </a:t>
            </a:r>
            <a:endParaRPr lang="en-US" sz="2000" kern="0" dirty="0"/>
          </a:p>
        </p:txBody>
      </p:sp>
      <p:sp>
        <p:nvSpPr>
          <p:cNvPr id="14" name="btfpRowHeaderBoxText691700"/>
          <p:cNvSpPr txBox="1"/>
          <p:nvPr/>
        </p:nvSpPr>
        <p:spPr bwMode="gray">
          <a:xfrm>
            <a:off x="120064" y="4749642"/>
            <a:ext cx="1052699" cy="1512168"/>
          </a:xfrm>
          <a:prstGeom prst="rect">
            <a:avLst/>
          </a:prstGeom>
          <a:noFill/>
        </p:spPr>
        <p:txBody>
          <a:bodyPr vert="horz" wrap="square" lIns="36036" tIns="36036" rIns="180181" bIns="36036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16533"/>
                </a:solidFill>
                <a:effectLst/>
                <a:uLnTx/>
                <a:uFillTx/>
              </a:rPr>
              <a:t>Key findings </a:t>
            </a:r>
            <a:endParaRPr kumimoji="0" lang="en-GB" sz="1600" b="0" i="1" u="none" strike="noStrike" kern="0" cap="none" spc="0" normalizeH="0" baseline="0" noProof="0" dirty="0" smtClean="0">
              <a:ln>
                <a:noFill/>
              </a:ln>
              <a:solidFill>
                <a:srgbClr val="016533"/>
              </a:solidFill>
              <a:effectLst/>
              <a:uLnTx/>
              <a:uFillTx/>
            </a:endParaRPr>
          </a:p>
        </p:txBody>
      </p:sp>
      <p:cxnSp>
        <p:nvCxnSpPr>
          <p:cNvPr id="15" name="btfpRowHeaderBoxLine691700"/>
          <p:cNvCxnSpPr/>
          <p:nvPr/>
        </p:nvCxnSpPr>
        <p:spPr bwMode="gray">
          <a:xfrm>
            <a:off x="1484312" y="4749642"/>
            <a:ext cx="0" cy="1431557"/>
          </a:xfrm>
          <a:prstGeom prst="line">
            <a:avLst/>
          </a:prstGeom>
          <a:noFill/>
          <a:ln w="152400" cap="flat" cmpd="sng" algn="ctr">
            <a:solidFill>
              <a:srgbClr val="006341"/>
            </a:solidFill>
            <a:prstDash val="solid"/>
            <a:miter lim="800000"/>
            <a:tailEnd type="none" w="med" len="lg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1582286" y="4804072"/>
            <a:ext cx="6765858" cy="384721"/>
          </a:xfrm>
          <a:prstGeom prst="rect">
            <a:avLst/>
          </a:prstGeom>
          <a:solidFill>
            <a:srgbClr val="2A2A2A">
              <a:lumMod val="10000"/>
              <a:lumOff val="9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dirty="0" smtClean="0">
                <a:solidFill>
                  <a:srgbClr val="016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nl-BE" sz="950" b="0" kern="0" dirty="0" err="1" smtClean="0">
                <a:solidFill>
                  <a:srgbClr val="016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KPI’s</a:t>
            </a:r>
            <a:r>
              <a:rPr lang="nl-BE" sz="950" b="0" kern="0" dirty="0" smtClean="0">
                <a:solidFill>
                  <a:srgbClr val="016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nl-BE" sz="950" b="0" kern="0" dirty="0">
                <a:solidFill>
                  <a:srgbClr val="016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950" b="0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highlight </a:t>
            </a:r>
            <a:r>
              <a:rPr lang="nl-BE" sz="950" b="0" kern="0" dirty="0" err="1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nl-BE" sz="950" b="0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dirty="0" err="1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nl-BE" sz="950" b="0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dirty="0" err="1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nl-BE" sz="950" b="0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dirty="0" err="1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nl-BE" sz="950" b="0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dirty="0" err="1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950" b="0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dirty="0" err="1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KPI’s</a:t>
            </a:r>
            <a:r>
              <a:rPr lang="nl-BE" sz="950" b="0" kern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950" b="0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kumimoji="0" lang="nl-BE" sz="950" b="0" i="0" u="none" strike="noStrike" kern="0" cap="none" spc="0" normalizeH="0" baseline="0" noProof="0" dirty="0" smtClean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2353"/>
              </p:ext>
            </p:extLst>
          </p:nvPr>
        </p:nvGraphicFramePr>
        <p:xfrm>
          <a:off x="120064" y="854323"/>
          <a:ext cx="8730020" cy="3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505"/>
                <a:gridCol w="2182505"/>
                <a:gridCol w="2182505"/>
                <a:gridCol w="218250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Delivery KPI </a:t>
                      </a:r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9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Quality KPI</a:t>
                      </a:r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9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9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On time completion ratio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Number of errors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Planned workload vs actual workload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Customer complaints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Adjustment to the schedule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Number of bugs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Milestone ratio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Number of versions 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B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effectLst/>
                        </a:rPr>
                        <a:t>Number of change requests </a:t>
                      </a:r>
                      <a:endParaRPr lang="fr-BE" sz="900" kern="1200" dirty="0" smtClean="0">
                        <a:effectLst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fr-B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BE" sz="1100" b="0" kern="1200" baseline="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 KPI</a:t>
                      </a:r>
                      <a:endParaRPr lang="fr-B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BE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Risk KPI</a:t>
                      </a:r>
                      <a:endParaRPr lang="fr-B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BE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9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Budget Variance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Number of risks opened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Number of budget iterations 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Number of risks closed 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Cost performance index</a:t>
                      </a:r>
                      <a:endParaRPr lang="fr-BE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6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20" name="Oval 19"/>
          <p:cNvSpPr/>
          <p:nvPr/>
        </p:nvSpPr>
        <p:spPr bwMode="auto">
          <a:xfrm>
            <a:off x="265722" y="6448425"/>
            <a:ext cx="277380" cy="230012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414655" y="6448425"/>
            <a:ext cx="277381" cy="247009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563589" y="6439926"/>
            <a:ext cx="277381" cy="24700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14375" marR="0" indent="-3524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rgbClr val="003333"/>
              </a:solidFill>
              <a:effectLst/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40970" y="6502721"/>
            <a:ext cx="849913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 of Track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2036" y="6502721"/>
            <a:ext cx="56778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Risk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5895" y="6502721"/>
            <a:ext cx="667170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7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Track</a:t>
            </a:r>
          </a:p>
        </p:txBody>
      </p:sp>
    </p:spTree>
    <p:extLst>
      <p:ext uri="{BB962C8B-B14F-4D97-AF65-F5344CB8AC3E}">
        <p14:creationId xmlns:p14="http://schemas.microsoft.com/office/powerpoint/2010/main" val="37145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sz="3200" dirty="0"/>
              <a:t>Project Follow-up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D14A8-EC36-4146-9112-12201AB375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059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14375" marR="0" indent="-352425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3333"/>
            </a:solidFill>
            <a:effectLst/>
            <a:latin typeface="Century Gothic" pitchFamily="34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E54986AC809747AE309CE3ABF678E8" ma:contentTypeVersion="0" ma:contentTypeDescription="Create a new document." ma:contentTypeScope="" ma:versionID="982662563ea8fc5431c50a94e47c6a1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314968-58ED-4BEB-B9C2-C6BFB9E8D9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022B47-F5DB-4001-92D1-1CD7A60491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5B5270E-8005-42EF-A2F2-EACB3A0FB489}">
  <ds:schemaRefs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12251</TotalTime>
  <Words>527</Words>
  <Application>Microsoft Office PowerPoint</Application>
  <PresentationFormat>On-screen Show (4:3)</PresentationFormat>
  <Paragraphs>319</Paragraphs>
  <Slides>19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5" baseType="lpstr">
      <vt:lpstr>ＭＳ Ｐゴシック</vt:lpstr>
      <vt:lpstr>Arial</vt:lpstr>
      <vt:lpstr>Calibri</vt:lpstr>
      <vt:lpstr>Century Gothic</vt:lpstr>
      <vt:lpstr>Open Sans</vt:lpstr>
      <vt:lpstr>Times New Roman</vt:lpstr>
      <vt:lpstr>Verdana</vt:lpstr>
      <vt:lpstr>Wingdings</vt:lpstr>
      <vt:lpstr>Blank Presentation</vt:lpstr>
      <vt:lpstr>1_Blank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think-cell Slide</vt:lpstr>
      <vt:lpstr>PowerPoint Presentation</vt:lpstr>
      <vt:lpstr>PowerPoint Presentation</vt:lpstr>
      <vt:lpstr>PowerPoint Presentation</vt:lpstr>
      <vt:lpstr>&lt;program name&gt; | Dashboard </vt:lpstr>
      <vt:lpstr>Rxxxx &lt;project name&gt; | Timeline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Decision A - Decision B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&lt;detail elements in appendix &gt; </vt:lpstr>
      <vt:lpstr>PowerPoint Presentation</vt:lpstr>
      <vt:lpstr>PowerPoint Presentation</vt:lpstr>
    </vt:vector>
  </TitlesOfParts>
  <Company>Crédit Agricole Landbouwkrediet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Administrator</dc:creator>
  <cp:lastModifiedBy>Sylvie DEBAY</cp:lastModifiedBy>
  <cp:revision>1633</cp:revision>
  <cp:lastPrinted>2019-10-28T09:12:19Z</cp:lastPrinted>
  <dcterms:created xsi:type="dcterms:W3CDTF">2007-11-30T09:48:42Z</dcterms:created>
  <dcterms:modified xsi:type="dcterms:W3CDTF">2020-11-13T10:57:43Z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0x0101000EE54986AC809747AE309CE3ABF678E8</vt:lpwstr>
  </property>
  <property fmtid="{D5CDD505-2E9C-101B-9397-08002B2CF9AE}" pid="3" name="ManagedMetadata">
    <vt:lpwstr>2;#documenttype|a549ddd7-b6f2-4b20-8630-c69bf9c14842;#94;#materiel_publicitaire|737c8ca1-d052-4d5e-a213-2d51f8de9f71;#5;#doelgroep|38b0648d-5fb9-4a2a-8fb8-37283a3492b0;#6;#agentschap|0239bf69-88c0-46a6-98c5-69dc5434c7e7;#7;#theme|8b1285c8-b54b-4fc9-baf5-1</vt:lpwstr>
  </property>
  <property fmtid="{D5CDD505-2E9C-101B-9397-08002B2CF9AE}" pid="4" name="EmptyManagedMetadata">
    <vt:bool>false</vt:bool>
  </property>
  <property fmtid="{D5CDD505-2E9C-101B-9397-08002B2CF9AE}" pid="5" name="p36ba0cd2dd34197a0228152704a1973">
    <vt:lpwstr>documenttype|a549ddd7-b6f2-4b20-8630-c69bf9c14842;materiel_publicitaire|737c8ca1-d052-4d5e-a213-2d51f8de9f71;doelgroep|38b0648d-5fb9-4a2a-8fb8-37283a3492b0;agentschap|0239bf69-88c0-46a6-98c5-69dc5434c7e7;theme|8b1285c8-b54b-4fc9-baf5-1e8a9054cd47;banque|6</vt:lpwstr>
  </property>
  <property fmtid="{D5CDD505-2E9C-101B-9397-08002B2CF9AE}" pid="6" name="TaxCatchAll">
    <vt:lpwstr/>
  </property>
  <property fmtid="{D5CDD505-2E9C-101B-9397-08002B2CF9AE}" pid="7" name="CMarket">
    <vt:lpwstr/>
  </property>
  <property fmtid="{D5CDD505-2E9C-101B-9397-08002B2CF9AE}" pid="8" name="CProduct">
    <vt:lpwstr/>
  </property>
  <property fmtid="{D5CDD505-2E9C-101B-9397-08002B2CF9AE}" pid="9" name="CDirection">
    <vt:lpwstr/>
  </property>
  <property fmtid="{D5CDD505-2E9C-101B-9397-08002B2CF9AE}" pid="10" name="CLifecycle">
    <vt:lpwstr/>
  </property>
  <property fmtid="{D5CDD505-2E9C-101B-9397-08002B2CF9AE}" pid="11" name="CKeywords">
    <vt:lpwstr/>
  </property>
  <property fmtid="{D5CDD505-2E9C-101B-9397-08002B2CF9AE}" pid="12" name="TargetLocation">
    <vt:lpwstr>Root/About/Company/Common</vt:lpwstr>
  </property>
  <property fmtid="{D5CDD505-2E9C-101B-9397-08002B2CF9AE}" pid="13" name="CopiedToTarget">
    <vt:bool>true</vt:bool>
  </property>
  <property fmtid="{D5CDD505-2E9C-101B-9397-08002B2CF9AE}" pid="14" name="EmptyTarget">
    <vt:bool>false</vt:bool>
  </property>
  <property fmtid="{D5CDD505-2E9C-101B-9397-08002B2CF9AE}" pid="15" name="Type document">
    <vt:lpwstr>20;#Preparation|81ed3ac1-fc55-43b6-9f2f-8c644619c3d4</vt:lpwstr>
  </property>
</Properties>
</file>